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6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B1D381-13A2-46B7-B295-29F9A5D2834F}">
  <a:tblStyle styleId="{9DB1D381-13A2-46B7-B295-29F9A5D283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90"/>
      </p:cViewPr>
      <p:guideLst>
        <p:guide pos="576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309362f792_2_7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g3309362f792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09362f792_2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3309362f792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309362f792_2_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3309362f792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309362f792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309362f792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309362f792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g3309362f792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309362f792_2_1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3309362f792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309362f792_2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3309362f792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09362f792_2_1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309362f792_2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309362f792_2_1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3309362f792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309362f792_2_1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3309362f792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6" name="Google Shape;56;p13" descr="A picture containing drawing&#10;&#10;Description automatically generated"/>
          <p:cNvPicPr preferRelativeResize="0"/>
          <p:nvPr/>
        </p:nvPicPr>
        <p:blipFill rotWithShape="1">
          <a:blip r:embed="rId2">
            <a:alphaModFix amt="5000"/>
          </a:blip>
          <a:srcRect/>
          <a:stretch/>
        </p:blipFill>
        <p:spPr>
          <a:xfrm>
            <a:off x="0" y="0"/>
            <a:ext cx="9144000" cy="5257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0" y="-1078"/>
            <a:ext cx="9144001" cy="4778231"/>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3800" b="1" i="0" u="none" strike="noStrike" cap="none">
                <a:solidFill>
                  <a:schemeClr val="dk1"/>
                </a:solidFill>
                <a:latin typeface="Times New Roman"/>
                <a:ea typeface="Times New Roman"/>
                <a:cs typeface="Times New Roman"/>
                <a:sym typeface="Times New Roman"/>
              </a:rPr>
              <a:t> </a:t>
            </a:r>
            <a:r>
              <a:rPr lang="en-GB" sz="3600" b="1" i="0" u="none" strike="noStrike" cap="none">
                <a:solidFill>
                  <a:schemeClr val="dk1"/>
                </a:solidFill>
                <a:latin typeface="Times New Roman"/>
                <a:ea typeface="Times New Roman"/>
                <a:cs typeface="Times New Roman"/>
                <a:sym typeface="Times New Roman"/>
              </a:rPr>
              <a:t>KKGiSL INSTITUTE OF TECHNOLOGY</a:t>
            </a:r>
            <a:endParaRPr sz="1100"/>
          </a:p>
          <a:p>
            <a:pPr marL="0" marR="0" lvl="0" indent="0" algn="ctr" rtl="0">
              <a:spcBef>
                <a:spcPts val="0"/>
              </a:spcBef>
              <a:spcAft>
                <a:spcPts val="0"/>
              </a:spcAft>
              <a:buNone/>
            </a:pPr>
            <a:r>
              <a:rPr lang="en-GB" sz="2400" b="1" i="0" u="none" strike="noStrike" cap="none">
                <a:solidFill>
                  <a:schemeClr val="dk1"/>
                </a:solidFill>
                <a:latin typeface="Times New Roman"/>
                <a:ea typeface="Times New Roman"/>
                <a:cs typeface="Times New Roman"/>
                <a:sym typeface="Times New Roman"/>
              </a:rPr>
              <a:t>COIMBATORE</a:t>
            </a:r>
            <a:endParaRPr sz="1100"/>
          </a:p>
          <a:p>
            <a:pPr marL="0" marR="0" lvl="0" indent="0" algn="ctr" rtl="0">
              <a:spcBef>
                <a:spcPts val="0"/>
              </a:spcBef>
              <a:spcAft>
                <a:spcPts val="0"/>
              </a:spcAft>
              <a:buNone/>
            </a:pPr>
            <a:r>
              <a:rPr lang="en-GB" sz="2400" b="1" i="0" u="none" strike="noStrike" cap="none">
                <a:solidFill>
                  <a:srgbClr val="1F3864"/>
                </a:solidFill>
                <a:latin typeface="Algerian"/>
                <a:ea typeface="Algerian"/>
                <a:cs typeface="Algerian"/>
                <a:sym typeface="Algerian"/>
              </a:rPr>
              <a:t>DEPARTMENT OF computer science &amp; engineering</a:t>
            </a:r>
            <a:endParaRPr sz="1100"/>
          </a:p>
          <a:p>
            <a:pPr marL="0" marR="0" lvl="0" indent="0" algn="ctr" rtl="0">
              <a:spcBef>
                <a:spcPts val="0"/>
              </a:spcBef>
              <a:spcAft>
                <a:spcPts val="0"/>
              </a:spcAft>
              <a:buNone/>
            </a:pPr>
            <a:r>
              <a:rPr lang="en-GB" sz="2400" b="1" i="0" u="none" strike="noStrike" cap="none">
                <a:solidFill>
                  <a:srgbClr val="1F3864"/>
                </a:solidFill>
                <a:latin typeface="Algerian"/>
                <a:ea typeface="Algerian"/>
                <a:cs typeface="Algerian"/>
                <a:sym typeface="Algerian"/>
              </a:rPr>
              <a:t>MINI Project phase review # 00</a:t>
            </a:r>
            <a:endParaRPr sz="1100"/>
          </a:p>
          <a:p>
            <a:pPr marL="0" marR="0" lvl="0" indent="0" algn="ctr" rtl="0">
              <a:spcBef>
                <a:spcPts val="0"/>
              </a:spcBef>
              <a:spcAft>
                <a:spcPts val="0"/>
              </a:spcAft>
              <a:buNone/>
            </a:pPr>
            <a:r>
              <a:rPr lang="en-GB" sz="3200" b="1">
                <a:solidFill>
                  <a:schemeClr val="dk1"/>
                </a:solidFill>
                <a:latin typeface="Times New Roman"/>
                <a:ea typeface="Times New Roman"/>
                <a:cs typeface="Times New Roman"/>
                <a:sym typeface="Times New Roman"/>
              </a:rPr>
              <a:t>Implementation of the Alumni Association platform.</a:t>
            </a:r>
            <a:endParaRPr sz="1100"/>
          </a:p>
          <a:p>
            <a:pPr marL="0" marR="0" lvl="0" indent="0" algn="l" rtl="0">
              <a:spcBef>
                <a:spcPts val="0"/>
              </a:spcBef>
              <a:spcAft>
                <a:spcPts val="0"/>
              </a:spcAft>
              <a:buNone/>
            </a:pPr>
            <a:r>
              <a:rPr lang="en-GB" sz="2100" b="1" i="0" u="none" strike="noStrike" cap="none">
                <a:solidFill>
                  <a:schemeClr val="dk1"/>
                </a:solidFill>
                <a:latin typeface="Times New Roman"/>
                <a:ea typeface="Times New Roman"/>
                <a:cs typeface="Times New Roman"/>
                <a:sym typeface="Times New Roman"/>
              </a:rPr>
              <a:t>Team members:</a:t>
            </a:r>
            <a:endParaRPr sz="1100"/>
          </a:p>
          <a:p>
            <a:pPr marL="0" marR="0" lvl="0" indent="0" algn="l" rtl="0">
              <a:spcBef>
                <a:spcPts val="0"/>
              </a:spcBef>
              <a:spcAft>
                <a:spcPts val="0"/>
              </a:spcAft>
              <a:buNone/>
            </a:pPr>
            <a:r>
              <a:rPr lang="en-GB" sz="3000" b="1">
                <a:solidFill>
                  <a:schemeClr val="dk1"/>
                </a:solidFill>
                <a:latin typeface="Times New Roman"/>
                <a:ea typeface="Times New Roman"/>
                <a:cs typeface="Times New Roman"/>
                <a:sym typeface="Times New Roman"/>
              </a:rPr>
              <a:t>			</a:t>
            </a:r>
            <a:r>
              <a:rPr lang="en-GB" sz="2100">
                <a:solidFill>
                  <a:schemeClr val="dk1"/>
                </a:solidFill>
                <a:latin typeface="Times New Roman"/>
                <a:ea typeface="Times New Roman"/>
                <a:cs typeface="Times New Roman"/>
                <a:sym typeface="Times New Roman"/>
              </a:rPr>
              <a:t>711721104006 	Adithayakumaar S</a:t>
            </a:r>
            <a:endParaRPr sz="1100"/>
          </a:p>
          <a:p>
            <a:pPr marL="0" marR="0" lvl="0" indent="0" algn="l" rtl="0">
              <a:spcBef>
                <a:spcPts val="0"/>
              </a:spcBef>
              <a:spcAft>
                <a:spcPts val="0"/>
              </a:spcAft>
              <a:buNone/>
            </a:pPr>
            <a:r>
              <a:rPr lang="en-GB" sz="2100">
                <a:solidFill>
                  <a:schemeClr val="dk1"/>
                </a:solidFill>
                <a:latin typeface="Times New Roman"/>
                <a:ea typeface="Times New Roman"/>
                <a:cs typeface="Times New Roman"/>
                <a:sym typeface="Times New Roman"/>
              </a:rPr>
              <a:t>			711721104037 	Gokul P</a:t>
            </a:r>
            <a:endParaRPr sz="1100"/>
          </a:p>
          <a:p>
            <a:pPr marL="0" marR="0" lvl="0" indent="0" algn="l" rtl="0">
              <a:spcBef>
                <a:spcPts val="0"/>
              </a:spcBef>
              <a:spcAft>
                <a:spcPts val="0"/>
              </a:spcAft>
              <a:buNone/>
            </a:pPr>
            <a:r>
              <a:rPr lang="en-GB" sz="2100">
                <a:solidFill>
                  <a:schemeClr val="dk1"/>
                </a:solidFill>
                <a:latin typeface="Times New Roman"/>
                <a:ea typeface="Times New Roman"/>
                <a:cs typeface="Times New Roman"/>
                <a:sym typeface="Times New Roman"/>
              </a:rPr>
              <a:t>			711721104053 	Kathirvelmuruganwanthan P</a:t>
            </a:r>
            <a:endParaRPr sz="1100"/>
          </a:p>
          <a:p>
            <a:pPr marL="0" marR="0" lvl="0" indent="0" algn="l" rtl="0">
              <a:spcBef>
                <a:spcPts val="0"/>
              </a:spcBef>
              <a:spcAft>
                <a:spcPts val="0"/>
              </a:spcAft>
              <a:buNone/>
            </a:pPr>
            <a:r>
              <a:rPr lang="en-GB" sz="2100">
                <a:solidFill>
                  <a:schemeClr val="dk1"/>
                </a:solidFill>
                <a:latin typeface="Times New Roman"/>
                <a:ea typeface="Times New Roman"/>
                <a:cs typeface="Times New Roman"/>
                <a:sym typeface="Times New Roman"/>
              </a:rPr>
              <a:t>			711721104057 	Kaviyarasan R</a:t>
            </a:r>
            <a:endParaRPr sz="1100"/>
          </a:p>
          <a:p>
            <a:pPr marL="0" marR="0" lvl="0" indent="0" algn="l" rtl="0">
              <a:spcBef>
                <a:spcPts val="0"/>
              </a:spcBef>
              <a:spcAft>
                <a:spcPts val="0"/>
              </a:spcAft>
              <a:buNone/>
            </a:pPr>
            <a:r>
              <a:rPr lang="en-GB" sz="2100" b="1">
                <a:solidFill>
                  <a:schemeClr val="dk1"/>
                </a:solidFill>
                <a:latin typeface="Times New Roman"/>
                <a:ea typeface="Times New Roman"/>
                <a:cs typeface="Times New Roman"/>
                <a:sym typeface="Times New Roman"/>
              </a:rPr>
              <a:t>Under the guidance of :</a:t>
            </a:r>
            <a:endParaRPr sz="1100"/>
          </a:p>
          <a:p>
            <a:pPr marL="0" marR="0" lvl="0" indent="0" algn="l" rtl="0">
              <a:spcBef>
                <a:spcPts val="0"/>
              </a:spcBef>
              <a:spcAft>
                <a:spcPts val="0"/>
              </a:spcAft>
              <a:buNone/>
            </a:pPr>
            <a:r>
              <a:rPr lang="en-GB" sz="3000" b="1">
                <a:solidFill>
                  <a:schemeClr val="dk1"/>
                </a:solidFill>
                <a:latin typeface="Times New Roman"/>
                <a:ea typeface="Times New Roman"/>
                <a:cs typeface="Times New Roman"/>
                <a:sym typeface="Times New Roman"/>
              </a:rPr>
              <a:t>			</a:t>
            </a:r>
            <a:r>
              <a:rPr lang="en-GB" sz="2100">
                <a:solidFill>
                  <a:schemeClr val="dk1"/>
                </a:solidFill>
                <a:latin typeface="Times New Roman"/>
                <a:ea typeface="Times New Roman"/>
                <a:cs typeface="Times New Roman"/>
                <a:sym typeface="Times New Roman"/>
              </a:rPr>
              <a:t>Mr.Vivekanandhan , AP/CSE</a:t>
            </a:r>
            <a:endParaRPr sz="1100"/>
          </a:p>
        </p:txBody>
      </p:sp>
      <p:pic>
        <p:nvPicPr>
          <p:cNvPr id="62" name="Google Shape;62;p14"/>
          <p:cNvPicPr preferRelativeResize="0"/>
          <p:nvPr/>
        </p:nvPicPr>
        <p:blipFill rotWithShape="1">
          <a:blip r:embed="rId3">
            <a:alphaModFix/>
          </a:blip>
          <a:srcRect/>
          <a:stretch/>
        </p:blipFill>
        <p:spPr>
          <a:xfrm>
            <a:off x="0" y="1"/>
            <a:ext cx="765809" cy="9029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0040F-3119-F8C7-1ECC-7A6BD38BB3D7}"/>
              </a:ext>
            </a:extLst>
          </p:cNvPr>
          <p:cNvPicPr>
            <a:picLocks noChangeAspect="1"/>
          </p:cNvPicPr>
          <p:nvPr/>
        </p:nvPicPr>
        <p:blipFill>
          <a:blip r:embed="rId2"/>
          <a:stretch>
            <a:fillRect/>
          </a:stretch>
        </p:blipFill>
        <p:spPr>
          <a:xfrm>
            <a:off x="2085654" y="205482"/>
            <a:ext cx="4620924" cy="2244036"/>
          </a:xfrm>
          <a:prstGeom prst="rect">
            <a:avLst/>
          </a:prstGeom>
        </p:spPr>
      </p:pic>
      <p:pic>
        <p:nvPicPr>
          <p:cNvPr id="3" name="Picture 2">
            <a:extLst>
              <a:ext uri="{FF2B5EF4-FFF2-40B4-BE49-F238E27FC236}">
                <a16:creationId xmlns:a16="http://schemas.microsoft.com/office/drawing/2014/main" id="{79EA80EC-D1E9-0840-AC05-3ACB30644823}"/>
              </a:ext>
            </a:extLst>
          </p:cNvPr>
          <p:cNvPicPr>
            <a:picLocks noChangeAspect="1"/>
          </p:cNvPicPr>
          <p:nvPr/>
        </p:nvPicPr>
        <p:blipFill>
          <a:blip r:embed="rId3"/>
          <a:stretch>
            <a:fillRect/>
          </a:stretch>
        </p:blipFill>
        <p:spPr>
          <a:xfrm>
            <a:off x="2085654" y="2693982"/>
            <a:ext cx="4695290" cy="2248604"/>
          </a:xfrm>
          <a:prstGeom prst="rect">
            <a:avLst/>
          </a:prstGeom>
        </p:spPr>
      </p:pic>
    </p:spTree>
    <p:extLst>
      <p:ext uri="{BB962C8B-B14F-4D97-AF65-F5344CB8AC3E}">
        <p14:creationId xmlns:p14="http://schemas.microsoft.com/office/powerpoint/2010/main" val="231401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082FB-92C4-6B6D-8EC9-E7F14034B48D}"/>
              </a:ext>
            </a:extLst>
          </p:cNvPr>
          <p:cNvPicPr>
            <a:picLocks noChangeAspect="1"/>
          </p:cNvPicPr>
          <p:nvPr/>
        </p:nvPicPr>
        <p:blipFill>
          <a:blip r:embed="rId2"/>
          <a:stretch>
            <a:fillRect/>
          </a:stretch>
        </p:blipFill>
        <p:spPr>
          <a:xfrm>
            <a:off x="1777429" y="129768"/>
            <a:ext cx="4923402" cy="2335539"/>
          </a:xfrm>
          <a:prstGeom prst="rect">
            <a:avLst/>
          </a:prstGeom>
        </p:spPr>
      </p:pic>
      <p:pic>
        <p:nvPicPr>
          <p:cNvPr id="3" name="Picture 2">
            <a:extLst>
              <a:ext uri="{FF2B5EF4-FFF2-40B4-BE49-F238E27FC236}">
                <a16:creationId xmlns:a16="http://schemas.microsoft.com/office/drawing/2014/main" id="{CA27C4E9-4CD2-5833-31A9-866AF83E3BF1}"/>
              </a:ext>
            </a:extLst>
          </p:cNvPr>
          <p:cNvPicPr>
            <a:picLocks noChangeAspect="1"/>
          </p:cNvPicPr>
          <p:nvPr/>
        </p:nvPicPr>
        <p:blipFill>
          <a:blip r:embed="rId3"/>
          <a:stretch>
            <a:fillRect/>
          </a:stretch>
        </p:blipFill>
        <p:spPr>
          <a:xfrm>
            <a:off x="1849348" y="2588339"/>
            <a:ext cx="4851483" cy="2330986"/>
          </a:xfrm>
          <a:prstGeom prst="rect">
            <a:avLst/>
          </a:prstGeom>
        </p:spPr>
      </p:pic>
    </p:spTree>
    <p:extLst>
      <p:ext uri="{BB962C8B-B14F-4D97-AF65-F5344CB8AC3E}">
        <p14:creationId xmlns:p14="http://schemas.microsoft.com/office/powerpoint/2010/main" val="305826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7CA98-FA4C-CA04-D213-BB7324EDEA90}"/>
              </a:ext>
            </a:extLst>
          </p:cNvPr>
          <p:cNvPicPr>
            <a:picLocks noChangeAspect="1"/>
          </p:cNvPicPr>
          <p:nvPr/>
        </p:nvPicPr>
        <p:blipFill>
          <a:blip r:embed="rId2"/>
          <a:stretch>
            <a:fillRect/>
          </a:stretch>
        </p:blipFill>
        <p:spPr>
          <a:xfrm>
            <a:off x="0" y="69410"/>
            <a:ext cx="5300983" cy="2563522"/>
          </a:xfrm>
          <a:prstGeom prst="rect">
            <a:avLst/>
          </a:prstGeom>
        </p:spPr>
      </p:pic>
      <p:pic>
        <p:nvPicPr>
          <p:cNvPr id="3" name="Picture 2">
            <a:extLst>
              <a:ext uri="{FF2B5EF4-FFF2-40B4-BE49-F238E27FC236}">
                <a16:creationId xmlns:a16="http://schemas.microsoft.com/office/drawing/2014/main" id="{1312A54E-5F68-A74E-A5C9-5EFB337853DB}"/>
              </a:ext>
            </a:extLst>
          </p:cNvPr>
          <p:cNvPicPr>
            <a:picLocks noChangeAspect="1"/>
          </p:cNvPicPr>
          <p:nvPr/>
        </p:nvPicPr>
        <p:blipFill>
          <a:blip r:embed="rId3"/>
          <a:stretch>
            <a:fillRect/>
          </a:stretch>
        </p:blipFill>
        <p:spPr>
          <a:xfrm>
            <a:off x="4026989" y="2744104"/>
            <a:ext cx="4849402" cy="2329986"/>
          </a:xfrm>
          <a:prstGeom prst="rect">
            <a:avLst/>
          </a:prstGeom>
        </p:spPr>
      </p:pic>
    </p:spTree>
    <p:extLst>
      <p:ext uri="{BB962C8B-B14F-4D97-AF65-F5344CB8AC3E}">
        <p14:creationId xmlns:p14="http://schemas.microsoft.com/office/powerpoint/2010/main" val="1006696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F9FBF-086F-6A66-7737-35E90256B6A0}"/>
              </a:ext>
            </a:extLst>
          </p:cNvPr>
          <p:cNvPicPr>
            <a:picLocks noChangeAspect="1"/>
          </p:cNvPicPr>
          <p:nvPr/>
        </p:nvPicPr>
        <p:blipFill>
          <a:blip r:embed="rId2"/>
          <a:stretch>
            <a:fillRect/>
          </a:stretch>
        </p:blipFill>
        <p:spPr>
          <a:xfrm>
            <a:off x="1746607" y="123291"/>
            <a:ext cx="4814294" cy="2309357"/>
          </a:xfrm>
          <a:prstGeom prst="rect">
            <a:avLst/>
          </a:prstGeom>
        </p:spPr>
      </p:pic>
      <p:pic>
        <p:nvPicPr>
          <p:cNvPr id="3" name="Picture 2">
            <a:extLst>
              <a:ext uri="{FF2B5EF4-FFF2-40B4-BE49-F238E27FC236}">
                <a16:creationId xmlns:a16="http://schemas.microsoft.com/office/drawing/2014/main" id="{EF76A99A-6D6F-CF69-AE52-997C42A52AEF}"/>
              </a:ext>
            </a:extLst>
          </p:cNvPr>
          <p:cNvPicPr>
            <a:picLocks noChangeAspect="1"/>
          </p:cNvPicPr>
          <p:nvPr/>
        </p:nvPicPr>
        <p:blipFill>
          <a:blip r:embed="rId3"/>
          <a:stretch>
            <a:fillRect/>
          </a:stretch>
        </p:blipFill>
        <p:spPr>
          <a:xfrm>
            <a:off x="1962364" y="2710852"/>
            <a:ext cx="5027172" cy="2309357"/>
          </a:xfrm>
          <a:prstGeom prst="rect">
            <a:avLst/>
          </a:prstGeom>
        </p:spPr>
      </p:pic>
    </p:spTree>
    <p:extLst>
      <p:ext uri="{BB962C8B-B14F-4D97-AF65-F5344CB8AC3E}">
        <p14:creationId xmlns:p14="http://schemas.microsoft.com/office/powerpoint/2010/main" val="278964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C989F-2DF2-B237-E585-D7B669B09511}"/>
              </a:ext>
            </a:extLst>
          </p:cNvPr>
          <p:cNvPicPr>
            <a:picLocks noChangeAspect="1"/>
          </p:cNvPicPr>
          <p:nvPr/>
        </p:nvPicPr>
        <p:blipFill>
          <a:blip r:embed="rId2"/>
          <a:stretch>
            <a:fillRect/>
          </a:stretch>
        </p:blipFill>
        <p:spPr>
          <a:xfrm>
            <a:off x="92468" y="90421"/>
            <a:ext cx="5131020" cy="2481329"/>
          </a:xfrm>
          <a:prstGeom prst="rect">
            <a:avLst/>
          </a:prstGeom>
        </p:spPr>
      </p:pic>
      <p:pic>
        <p:nvPicPr>
          <p:cNvPr id="3" name="Picture 2">
            <a:extLst>
              <a:ext uri="{FF2B5EF4-FFF2-40B4-BE49-F238E27FC236}">
                <a16:creationId xmlns:a16="http://schemas.microsoft.com/office/drawing/2014/main" id="{B5B3124D-3738-CDDF-FB71-BA6A78EDA948}"/>
              </a:ext>
            </a:extLst>
          </p:cNvPr>
          <p:cNvPicPr>
            <a:picLocks noChangeAspect="1"/>
          </p:cNvPicPr>
          <p:nvPr/>
        </p:nvPicPr>
        <p:blipFill>
          <a:blip r:embed="rId3"/>
          <a:stretch>
            <a:fillRect/>
          </a:stretch>
        </p:blipFill>
        <p:spPr>
          <a:xfrm>
            <a:off x="3924729" y="2640056"/>
            <a:ext cx="4941870" cy="2413023"/>
          </a:xfrm>
          <a:prstGeom prst="rect">
            <a:avLst/>
          </a:prstGeom>
        </p:spPr>
      </p:pic>
    </p:spTree>
    <p:extLst>
      <p:ext uri="{BB962C8B-B14F-4D97-AF65-F5344CB8AC3E}">
        <p14:creationId xmlns:p14="http://schemas.microsoft.com/office/powerpoint/2010/main" val="251834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26AD6-AE38-4118-6094-2318A85263D6}"/>
              </a:ext>
            </a:extLst>
          </p:cNvPr>
          <p:cNvPicPr>
            <a:picLocks noChangeAspect="1"/>
          </p:cNvPicPr>
          <p:nvPr/>
        </p:nvPicPr>
        <p:blipFill>
          <a:blip r:embed="rId2"/>
          <a:stretch>
            <a:fillRect/>
          </a:stretch>
        </p:blipFill>
        <p:spPr>
          <a:xfrm>
            <a:off x="1238035" y="75129"/>
            <a:ext cx="6339155" cy="2243466"/>
          </a:xfrm>
          <a:prstGeom prst="rect">
            <a:avLst/>
          </a:prstGeom>
        </p:spPr>
      </p:pic>
      <p:pic>
        <p:nvPicPr>
          <p:cNvPr id="3" name="Picture 2">
            <a:extLst>
              <a:ext uri="{FF2B5EF4-FFF2-40B4-BE49-F238E27FC236}">
                <a16:creationId xmlns:a16="http://schemas.microsoft.com/office/drawing/2014/main" id="{D82FED6C-14A8-8600-2E3C-EFC4F55AEB95}"/>
              </a:ext>
            </a:extLst>
          </p:cNvPr>
          <p:cNvPicPr>
            <a:picLocks noChangeAspect="1"/>
          </p:cNvPicPr>
          <p:nvPr/>
        </p:nvPicPr>
        <p:blipFill>
          <a:blip r:embed="rId3"/>
          <a:stretch>
            <a:fillRect/>
          </a:stretch>
        </p:blipFill>
        <p:spPr>
          <a:xfrm>
            <a:off x="1238035" y="2449938"/>
            <a:ext cx="6339155" cy="2618433"/>
          </a:xfrm>
          <a:prstGeom prst="rect">
            <a:avLst/>
          </a:prstGeom>
        </p:spPr>
      </p:pic>
    </p:spTree>
    <p:extLst>
      <p:ext uri="{BB962C8B-B14F-4D97-AF65-F5344CB8AC3E}">
        <p14:creationId xmlns:p14="http://schemas.microsoft.com/office/powerpoint/2010/main" val="149021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6C12B-2DCA-1108-B450-AD75288295F5}"/>
              </a:ext>
            </a:extLst>
          </p:cNvPr>
          <p:cNvPicPr>
            <a:picLocks noChangeAspect="1"/>
          </p:cNvPicPr>
          <p:nvPr/>
        </p:nvPicPr>
        <p:blipFill>
          <a:blip r:embed="rId2"/>
          <a:stretch>
            <a:fillRect/>
          </a:stretch>
        </p:blipFill>
        <p:spPr>
          <a:xfrm>
            <a:off x="71920" y="104106"/>
            <a:ext cx="4962418" cy="2364902"/>
          </a:xfrm>
          <a:prstGeom prst="rect">
            <a:avLst/>
          </a:prstGeom>
        </p:spPr>
      </p:pic>
      <p:pic>
        <p:nvPicPr>
          <p:cNvPr id="3" name="Picture 2">
            <a:extLst>
              <a:ext uri="{FF2B5EF4-FFF2-40B4-BE49-F238E27FC236}">
                <a16:creationId xmlns:a16="http://schemas.microsoft.com/office/drawing/2014/main" id="{171A24A8-C7C4-7635-5872-E7FB69DDC891}"/>
              </a:ext>
            </a:extLst>
          </p:cNvPr>
          <p:cNvPicPr>
            <a:picLocks noChangeAspect="1"/>
          </p:cNvPicPr>
          <p:nvPr/>
        </p:nvPicPr>
        <p:blipFill>
          <a:blip r:embed="rId3"/>
          <a:stretch>
            <a:fillRect/>
          </a:stretch>
        </p:blipFill>
        <p:spPr>
          <a:xfrm>
            <a:off x="3236360" y="2571750"/>
            <a:ext cx="4970565" cy="2364902"/>
          </a:xfrm>
          <a:prstGeom prst="rect">
            <a:avLst/>
          </a:prstGeom>
        </p:spPr>
      </p:pic>
    </p:spTree>
    <p:extLst>
      <p:ext uri="{BB962C8B-B14F-4D97-AF65-F5344CB8AC3E}">
        <p14:creationId xmlns:p14="http://schemas.microsoft.com/office/powerpoint/2010/main" val="311686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CF9C86-527B-C9A8-D511-21526D1124E7}"/>
              </a:ext>
            </a:extLst>
          </p:cNvPr>
          <p:cNvPicPr>
            <a:picLocks noChangeAspect="1"/>
          </p:cNvPicPr>
          <p:nvPr/>
        </p:nvPicPr>
        <p:blipFill>
          <a:blip r:embed="rId2"/>
          <a:stretch>
            <a:fillRect/>
          </a:stretch>
        </p:blipFill>
        <p:spPr>
          <a:xfrm>
            <a:off x="133564" y="128828"/>
            <a:ext cx="4771458" cy="2288809"/>
          </a:xfrm>
          <a:prstGeom prst="rect">
            <a:avLst/>
          </a:prstGeom>
        </p:spPr>
      </p:pic>
      <p:pic>
        <p:nvPicPr>
          <p:cNvPr id="3" name="Picture 2">
            <a:extLst>
              <a:ext uri="{FF2B5EF4-FFF2-40B4-BE49-F238E27FC236}">
                <a16:creationId xmlns:a16="http://schemas.microsoft.com/office/drawing/2014/main" id="{2A9BC131-7434-031A-BB18-5988789E5D5C}"/>
              </a:ext>
            </a:extLst>
          </p:cNvPr>
          <p:cNvPicPr>
            <a:picLocks noChangeAspect="1"/>
          </p:cNvPicPr>
          <p:nvPr/>
        </p:nvPicPr>
        <p:blipFill>
          <a:blip r:embed="rId3"/>
          <a:stretch>
            <a:fillRect/>
          </a:stretch>
        </p:blipFill>
        <p:spPr>
          <a:xfrm>
            <a:off x="3770615" y="2571750"/>
            <a:ext cx="4763702" cy="2288810"/>
          </a:xfrm>
          <a:prstGeom prst="rect">
            <a:avLst/>
          </a:prstGeom>
        </p:spPr>
      </p:pic>
    </p:spTree>
    <p:extLst>
      <p:ext uri="{BB962C8B-B14F-4D97-AF65-F5344CB8AC3E}">
        <p14:creationId xmlns:p14="http://schemas.microsoft.com/office/powerpoint/2010/main" val="4276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567730-25E8-6EF7-B5A8-E6680CB1D1F3}"/>
              </a:ext>
            </a:extLst>
          </p:cNvPr>
          <p:cNvPicPr>
            <a:picLocks noChangeAspect="1"/>
          </p:cNvPicPr>
          <p:nvPr/>
        </p:nvPicPr>
        <p:blipFill>
          <a:blip r:embed="rId2"/>
          <a:stretch>
            <a:fillRect/>
          </a:stretch>
        </p:blipFill>
        <p:spPr>
          <a:xfrm>
            <a:off x="133564" y="116226"/>
            <a:ext cx="4571999" cy="2193131"/>
          </a:xfrm>
          <a:prstGeom prst="rect">
            <a:avLst/>
          </a:prstGeom>
        </p:spPr>
      </p:pic>
      <p:pic>
        <p:nvPicPr>
          <p:cNvPr id="3" name="Picture 2">
            <a:extLst>
              <a:ext uri="{FF2B5EF4-FFF2-40B4-BE49-F238E27FC236}">
                <a16:creationId xmlns:a16="http://schemas.microsoft.com/office/drawing/2014/main" id="{5BA1CB41-91D8-6C6E-F4C9-F4D66F99F278}"/>
              </a:ext>
            </a:extLst>
          </p:cNvPr>
          <p:cNvPicPr>
            <a:picLocks noChangeAspect="1"/>
          </p:cNvPicPr>
          <p:nvPr/>
        </p:nvPicPr>
        <p:blipFill>
          <a:blip r:embed="rId3"/>
          <a:stretch>
            <a:fillRect/>
          </a:stretch>
        </p:blipFill>
        <p:spPr>
          <a:xfrm>
            <a:off x="3606230" y="2571750"/>
            <a:ext cx="4836145" cy="2316060"/>
          </a:xfrm>
          <a:prstGeom prst="rect">
            <a:avLst/>
          </a:prstGeom>
        </p:spPr>
      </p:pic>
    </p:spTree>
    <p:extLst>
      <p:ext uri="{BB962C8B-B14F-4D97-AF65-F5344CB8AC3E}">
        <p14:creationId xmlns:p14="http://schemas.microsoft.com/office/powerpoint/2010/main" val="131111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573257" y="2101163"/>
            <a:ext cx="7886700" cy="96698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dk1"/>
              </a:buClr>
              <a:buSzPct val="100000"/>
              <a:buFont typeface="Algerian"/>
              <a:buNone/>
            </a:pPr>
            <a:r>
              <a:rPr lang="en-GB" sz="5900">
                <a:latin typeface="Algerian"/>
                <a:ea typeface="Algerian"/>
                <a:cs typeface="Algerian"/>
                <a:sym typeface="Algerian"/>
              </a:rPr>
              <a:t>THANK YOU</a:t>
            </a:r>
            <a:br>
              <a:rPr lang="en-GB" sz="4500">
                <a:latin typeface="Algerian"/>
                <a:ea typeface="Algerian"/>
                <a:cs typeface="Algerian"/>
                <a:sym typeface="Algerian"/>
              </a:rPr>
            </a:br>
            <a:endParaRPr sz="4500"/>
          </a:p>
        </p:txBody>
      </p:sp>
      <p:sp>
        <p:nvSpPr>
          <p:cNvPr id="150" name="Google Shape;150;p23"/>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151" name="Google Shape;151;p23"/>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152" name="Google Shape;152;p23"/>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19</a:t>
            </a:fld>
            <a:endParaRPr>
              <a:solidFill>
                <a:schemeClr val="dk2"/>
              </a:solidFill>
            </a:endParaRPr>
          </a:p>
        </p:txBody>
      </p:sp>
      <p:pic>
        <p:nvPicPr>
          <p:cNvPr id="153" name="Google Shape;153;p23"/>
          <p:cNvPicPr preferRelativeResize="0"/>
          <p:nvPr/>
        </p:nvPicPr>
        <p:blipFill rotWithShape="1">
          <a:blip r:embed="rId3">
            <a:alphaModFix/>
          </a:blip>
          <a:srcRect/>
          <a:stretch/>
        </p:blipFill>
        <p:spPr>
          <a:xfrm>
            <a:off x="8286750" y="0"/>
            <a:ext cx="857250" cy="9029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01112" y="83930"/>
            <a:ext cx="7886700" cy="633523"/>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lgerian"/>
              <a:buNone/>
            </a:pPr>
            <a:r>
              <a:rPr lang="en-GB">
                <a:latin typeface="Algerian"/>
                <a:ea typeface="Algerian"/>
                <a:cs typeface="Algerian"/>
                <a:sym typeface="Algerian"/>
              </a:rPr>
              <a:t>agenda </a:t>
            </a:r>
            <a:endParaRPr/>
          </a:p>
        </p:txBody>
      </p:sp>
      <p:sp>
        <p:nvSpPr>
          <p:cNvPr id="68" name="Google Shape;68;p15"/>
          <p:cNvSpPr txBox="1">
            <a:spLocks noGrp="1"/>
          </p:cNvSpPr>
          <p:nvPr>
            <p:ph type="body" idx="1"/>
          </p:nvPr>
        </p:nvSpPr>
        <p:spPr>
          <a:xfrm>
            <a:off x="227721" y="717452"/>
            <a:ext cx="7886700" cy="3935437"/>
          </a:xfrm>
          <a:prstGeom prst="rect">
            <a:avLst/>
          </a:prstGeom>
          <a:noFill/>
          <a:ln>
            <a:noFill/>
          </a:ln>
        </p:spPr>
        <p:txBody>
          <a:bodyPr spcFirstLastPara="1" wrap="square" lIns="68575" tIns="34275" rIns="68575" bIns="34275" anchor="t" anchorCtr="0">
            <a:normAutofit/>
          </a:bodyPr>
          <a:lstStyle/>
          <a:p>
            <a:pPr marL="406400" lvl="0" indent="-254000" algn="l" rtl="0">
              <a:lnSpc>
                <a:spcPct val="100000"/>
              </a:lnSpc>
              <a:spcBef>
                <a:spcPts val="0"/>
              </a:spcBef>
              <a:spcAft>
                <a:spcPts val="0"/>
              </a:spcAft>
              <a:buClr>
                <a:schemeClr val="dk1"/>
              </a:buClr>
              <a:buSzPts val="1800"/>
              <a:buFont typeface="Noto Sans Symbols"/>
              <a:buChar char="⮚"/>
            </a:pPr>
            <a:r>
              <a:rPr lang="en-GB">
                <a:latin typeface="Times New Roman"/>
                <a:ea typeface="Times New Roman"/>
                <a:cs typeface="Times New Roman"/>
                <a:sym typeface="Times New Roman"/>
              </a:rPr>
              <a:t>PROJECT CONCEPT AND TOPIC SELECTION</a:t>
            </a:r>
            <a:endParaRPr/>
          </a:p>
          <a:p>
            <a:pPr marL="406400" lvl="0" indent="-254000" algn="l" rtl="0">
              <a:lnSpc>
                <a:spcPct val="100000"/>
              </a:lnSpc>
              <a:spcBef>
                <a:spcPts val="800"/>
              </a:spcBef>
              <a:spcAft>
                <a:spcPts val="0"/>
              </a:spcAft>
              <a:buClr>
                <a:schemeClr val="dk1"/>
              </a:buClr>
              <a:buSzPts val="1800"/>
              <a:buFont typeface="Noto Sans Symbols"/>
              <a:buChar char="⮚"/>
            </a:pPr>
            <a:r>
              <a:rPr lang="en-GB">
                <a:latin typeface="Times New Roman"/>
                <a:ea typeface="Times New Roman"/>
                <a:cs typeface="Times New Roman"/>
                <a:sym typeface="Times New Roman"/>
              </a:rPr>
              <a:t>LITERATURE REVIEW AND BACKGROUND RESEARCH </a:t>
            </a:r>
            <a:endParaRPr/>
          </a:p>
          <a:p>
            <a:pPr marL="406400" lvl="0" indent="-254000" algn="l" rtl="0">
              <a:lnSpc>
                <a:spcPct val="100000"/>
              </a:lnSpc>
              <a:spcBef>
                <a:spcPts val="800"/>
              </a:spcBef>
              <a:spcAft>
                <a:spcPts val="0"/>
              </a:spcAft>
              <a:buClr>
                <a:schemeClr val="dk1"/>
              </a:buClr>
              <a:buSzPts val="1800"/>
              <a:buFont typeface="Noto Sans Symbols"/>
              <a:buChar char="⮚"/>
            </a:pPr>
            <a:r>
              <a:rPr lang="en-GB">
                <a:latin typeface="Times New Roman"/>
                <a:ea typeface="Times New Roman"/>
                <a:cs typeface="Times New Roman"/>
                <a:sym typeface="Times New Roman"/>
              </a:rPr>
              <a:t>RELEVANCE AND IMPACT OF PROJECT OUTCOMES</a:t>
            </a:r>
            <a:endParaRPr/>
          </a:p>
          <a:p>
            <a:pPr marL="406400" lvl="0" indent="-254000" algn="l" rtl="0">
              <a:lnSpc>
                <a:spcPct val="100000"/>
              </a:lnSpc>
              <a:spcBef>
                <a:spcPts val="800"/>
              </a:spcBef>
              <a:spcAft>
                <a:spcPts val="0"/>
              </a:spcAft>
              <a:buClr>
                <a:schemeClr val="dk1"/>
              </a:buClr>
              <a:buSzPts val="1800"/>
              <a:buFont typeface="Noto Sans Symbols"/>
              <a:buChar char="⮚"/>
            </a:pPr>
            <a:r>
              <a:rPr lang="en-GB">
                <a:latin typeface="Times New Roman"/>
                <a:ea typeface="Times New Roman"/>
                <a:cs typeface="Times New Roman"/>
                <a:sym typeface="Times New Roman"/>
              </a:rPr>
              <a:t>PROJECT PLANNING AND TIMELINE</a:t>
            </a:r>
            <a:endParaRPr/>
          </a:p>
          <a:p>
            <a:pPr marL="406400" lvl="0" indent="-254000" algn="l" rtl="0">
              <a:lnSpc>
                <a:spcPct val="100000"/>
              </a:lnSpc>
              <a:spcBef>
                <a:spcPts val="800"/>
              </a:spcBef>
              <a:spcAft>
                <a:spcPts val="0"/>
              </a:spcAft>
              <a:buClr>
                <a:schemeClr val="dk1"/>
              </a:buClr>
              <a:buSzPts val="1800"/>
              <a:buFont typeface="Noto Sans Symbols"/>
              <a:buChar char="⮚"/>
            </a:pPr>
            <a:r>
              <a:rPr lang="en-GB">
                <a:latin typeface="Times New Roman"/>
                <a:ea typeface="Times New Roman"/>
                <a:cs typeface="Times New Roman"/>
                <a:sym typeface="Times New Roman"/>
              </a:rPr>
              <a:t>METHODOLOGY AND APPROACH</a:t>
            </a:r>
            <a:endParaRPr/>
          </a:p>
          <a:p>
            <a:pPr marL="177800" lvl="0" indent="0" algn="l" rtl="0">
              <a:lnSpc>
                <a:spcPct val="100000"/>
              </a:lnSpc>
              <a:spcBef>
                <a:spcPts val="800"/>
              </a:spcBef>
              <a:spcAft>
                <a:spcPts val="0"/>
              </a:spcAft>
              <a:buNone/>
            </a:pPr>
            <a:endParaRPr/>
          </a:p>
          <a:p>
            <a:pPr marL="0" lvl="0" indent="0" algn="l" rtl="0">
              <a:lnSpc>
                <a:spcPct val="90000"/>
              </a:lnSpc>
              <a:spcBef>
                <a:spcPts val="800"/>
              </a:spcBef>
              <a:spcAft>
                <a:spcPts val="1200"/>
              </a:spcAft>
              <a:buClr>
                <a:schemeClr val="dk1"/>
              </a:buClr>
              <a:buSzPts val="2100"/>
              <a:buNone/>
            </a:pPr>
            <a:endParaRPr/>
          </a:p>
        </p:txBody>
      </p:sp>
      <p:sp>
        <p:nvSpPr>
          <p:cNvPr id="69" name="Google Shape;69;p15"/>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70" name="Google Shape;70;p15"/>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71" name="Google Shape;71;p15"/>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t>2</a:t>
            </a:fld>
            <a:endParaRPr/>
          </a:p>
        </p:txBody>
      </p:sp>
      <p:pic>
        <p:nvPicPr>
          <p:cNvPr id="72" name="Google Shape;72;p15"/>
          <p:cNvPicPr preferRelativeResize="0"/>
          <p:nvPr/>
        </p:nvPicPr>
        <p:blipFill rotWithShape="1">
          <a:blip r:embed="rId3">
            <a:alphaModFix/>
          </a:blip>
          <a:srcRect/>
          <a:stretch/>
        </p:blipFill>
        <p:spPr>
          <a:xfrm>
            <a:off x="8286750" y="0"/>
            <a:ext cx="857250" cy="9029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101112" y="83930"/>
            <a:ext cx="7886700" cy="633523"/>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lgerian"/>
              <a:buNone/>
            </a:pPr>
            <a:r>
              <a:rPr lang="en-GB">
                <a:latin typeface="Algerian"/>
                <a:ea typeface="Algerian"/>
                <a:cs typeface="Algerian"/>
                <a:sym typeface="Algerian"/>
              </a:rPr>
              <a:t> </a:t>
            </a:r>
            <a:r>
              <a:rPr lang="en-GB">
                <a:latin typeface="Times New Roman"/>
                <a:ea typeface="Times New Roman"/>
                <a:cs typeface="Times New Roman"/>
                <a:sym typeface="Times New Roman"/>
              </a:rPr>
              <a:t>PROJECT CONCEPT AND TOPIC SELECTION</a:t>
            </a:r>
            <a:r>
              <a:rPr lang="en-GB">
                <a:latin typeface="Algerian"/>
                <a:ea typeface="Algerian"/>
                <a:cs typeface="Algerian"/>
                <a:sym typeface="Algerian"/>
              </a:rPr>
              <a:t> </a:t>
            </a:r>
            <a:endParaRPr/>
          </a:p>
        </p:txBody>
      </p:sp>
      <p:sp>
        <p:nvSpPr>
          <p:cNvPr id="78" name="Google Shape;78;p16"/>
          <p:cNvSpPr txBox="1">
            <a:spLocks noGrp="1"/>
          </p:cNvSpPr>
          <p:nvPr>
            <p:ph type="body" idx="1"/>
          </p:nvPr>
        </p:nvSpPr>
        <p:spPr>
          <a:xfrm>
            <a:off x="101096" y="525745"/>
            <a:ext cx="8287500" cy="4092000"/>
          </a:xfrm>
          <a:prstGeom prst="rect">
            <a:avLst/>
          </a:prstGeom>
          <a:noFill/>
          <a:ln>
            <a:noFill/>
          </a:ln>
        </p:spPr>
        <p:txBody>
          <a:bodyPr spcFirstLastPara="1" wrap="square" lIns="68575" tIns="34275" rIns="68575" bIns="34275" anchor="t" anchorCtr="0">
            <a:normAutofit fontScale="92500" lnSpcReduction="10000"/>
          </a:bodyPr>
          <a:lstStyle/>
          <a:p>
            <a:pPr marL="0" lvl="0" indent="457200" algn="just" rtl="0">
              <a:lnSpc>
                <a:spcPct val="115000"/>
              </a:lnSpc>
              <a:spcBef>
                <a:spcPts val="0"/>
              </a:spcBef>
              <a:spcAft>
                <a:spcPts val="0"/>
              </a:spcAft>
              <a:buClr>
                <a:schemeClr val="dk1"/>
              </a:buClr>
              <a:buSzPct val="61111"/>
              <a:buFont typeface="Arial"/>
              <a:buNone/>
            </a:pPr>
            <a:endParaRPr>
              <a:latin typeface="Times New Roman"/>
              <a:ea typeface="Times New Roman"/>
              <a:cs typeface="Times New Roman"/>
              <a:sym typeface="Times New Roman"/>
            </a:endParaRPr>
          </a:p>
          <a:p>
            <a:pPr marL="0" lvl="0" indent="457200" algn="just" rtl="0">
              <a:lnSpc>
                <a:spcPct val="115000"/>
              </a:lnSpc>
              <a:spcBef>
                <a:spcPts val="0"/>
              </a:spcBef>
              <a:spcAft>
                <a:spcPts val="0"/>
              </a:spcAft>
              <a:buClr>
                <a:schemeClr val="dk1"/>
              </a:buClr>
              <a:buSzPct val="61111"/>
              <a:buNone/>
            </a:pPr>
            <a:r>
              <a:rPr lang="en-GB">
                <a:latin typeface="Times New Roman"/>
                <a:ea typeface="Times New Roman"/>
                <a:cs typeface="Times New Roman"/>
                <a:sym typeface="Times New Roman"/>
              </a:rPr>
              <a:t>The Alumni Association platform plans to reinforce associations among graduates and their institute of matriculation by giving a concentrated framework to graduated class enlistment, profile the executives, open positions, concentrate on materials, gifts, occasion support, and achievement following.The stage empowers consistent systems administration, professional success, and information sharing , encouraging commitment through intuitive highlights like criticism assortment and overviews .By offering an organized and open space for graduated class communications, the stage improves institutional help, proficient development, and local area building .</a:t>
            </a:r>
            <a:endParaRPr>
              <a:latin typeface="Times New Roman"/>
              <a:ea typeface="Times New Roman"/>
              <a:cs typeface="Times New Roman"/>
              <a:sym typeface="Times New Roman"/>
            </a:endParaRPr>
          </a:p>
          <a:p>
            <a:pPr marL="0" lvl="0" indent="457200" algn="just" rtl="0">
              <a:lnSpc>
                <a:spcPct val="115000"/>
              </a:lnSpc>
              <a:spcBef>
                <a:spcPts val="0"/>
              </a:spcBef>
              <a:spcAft>
                <a:spcPts val="0"/>
              </a:spcAft>
              <a:buClr>
                <a:schemeClr val="dk1"/>
              </a:buClr>
              <a:buSzPct val="61111"/>
              <a:buFont typeface="Arial"/>
              <a:buNone/>
            </a:pP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The topic was selected to bridge the gap between alumni and institutions by providing a centralized digital platform for networking, mentorship, job opportunities, and event management. This ensures lifelong alumni engagement, career support, and institutional growth through a structured and interactive system.</a:t>
            </a:r>
            <a:endParaRPr>
              <a:latin typeface="Times New Roman"/>
              <a:ea typeface="Times New Roman"/>
              <a:cs typeface="Times New Roman"/>
              <a:sym typeface="Times New Roman"/>
            </a:endParaRPr>
          </a:p>
          <a:p>
            <a:pPr marL="0" lvl="0" indent="457200" algn="just" rtl="0">
              <a:lnSpc>
                <a:spcPct val="115000"/>
              </a:lnSpc>
              <a:spcBef>
                <a:spcPts val="0"/>
              </a:spcBef>
              <a:spcAft>
                <a:spcPts val="0"/>
              </a:spcAft>
              <a:buClr>
                <a:schemeClr val="dk1"/>
              </a:buClr>
              <a:buSzPct val="100000"/>
              <a:buNone/>
            </a:pPr>
            <a:endParaRPr>
              <a:latin typeface="Times New Roman"/>
              <a:ea typeface="Times New Roman"/>
              <a:cs typeface="Times New Roman"/>
              <a:sym typeface="Times New Roman"/>
            </a:endParaRPr>
          </a:p>
          <a:p>
            <a:pPr marL="0" lvl="0" indent="0" algn="just" rtl="0">
              <a:lnSpc>
                <a:spcPct val="90000"/>
              </a:lnSpc>
              <a:spcBef>
                <a:spcPts val="1400"/>
              </a:spcBef>
              <a:spcAft>
                <a:spcPts val="1200"/>
              </a:spcAft>
              <a:buClr>
                <a:schemeClr val="dk1"/>
              </a:buClr>
              <a:buSzPct val="100000"/>
              <a:buNone/>
            </a:pPr>
            <a:endParaRPr sz="2000"/>
          </a:p>
        </p:txBody>
      </p:sp>
      <p:sp>
        <p:nvSpPr>
          <p:cNvPr id="79" name="Google Shape;79;p16"/>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80" name="Google Shape;80;p16"/>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81" name="Google Shape;81;p16"/>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3</a:t>
            </a:fld>
            <a:endParaRPr>
              <a:solidFill>
                <a:schemeClr val="dk2"/>
              </a:solidFill>
            </a:endParaRPr>
          </a:p>
        </p:txBody>
      </p:sp>
      <p:pic>
        <p:nvPicPr>
          <p:cNvPr id="82" name="Google Shape;82;p16"/>
          <p:cNvPicPr preferRelativeResize="0"/>
          <p:nvPr/>
        </p:nvPicPr>
        <p:blipFill rotWithShape="1">
          <a:blip r:embed="rId3">
            <a:alphaModFix/>
          </a:blip>
          <a:srcRect/>
          <a:stretch/>
        </p:blipFill>
        <p:spPr>
          <a:xfrm>
            <a:off x="8286750" y="0"/>
            <a:ext cx="857250" cy="9029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101100" y="100275"/>
            <a:ext cx="8185800" cy="802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Algerian"/>
              <a:buNone/>
            </a:pPr>
            <a:br>
              <a:rPr lang="en-GB">
                <a:latin typeface="Algerian"/>
                <a:ea typeface="Algerian"/>
                <a:cs typeface="Algerian"/>
                <a:sym typeface="Algerian"/>
              </a:rPr>
            </a:br>
            <a:r>
              <a:rPr lang="en-GB">
                <a:latin typeface="Times New Roman"/>
                <a:ea typeface="Times New Roman"/>
                <a:cs typeface="Times New Roman"/>
                <a:sym typeface="Times New Roman"/>
              </a:rPr>
              <a:t>LITERATURE REVIEW AND BACKGROUND RESEARCH</a:t>
            </a:r>
            <a:br>
              <a:rPr lang="en-GB">
                <a:latin typeface="Algerian"/>
                <a:ea typeface="Algerian"/>
                <a:cs typeface="Algerian"/>
                <a:sym typeface="Algerian"/>
              </a:rPr>
            </a:br>
            <a:endParaRPr>
              <a:latin typeface="Algerian"/>
              <a:ea typeface="Algerian"/>
              <a:cs typeface="Algerian"/>
              <a:sym typeface="Algerian"/>
            </a:endParaRPr>
          </a:p>
        </p:txBody>
      </p:sp>
      <p:sp>
        <p:nvSpPr>
          <p:cNvPr id="88" name="Google Shape;88;p17"/>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89" name="Google Shape;89;p17"/>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90" name="Google Shape;90;p17"/>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4</a:t>
            </a:fld>
            <a:endParaRPr>
              <a:solidFill>
                <a:schemeClr val="dk2"/>
              </a:solidFill>
            </a:endParaRPr>
          </a:p>
        </p:txBody>
      </p:sp>
      <p:pic>
        <p:nvPicPr>
          <p:cNvPr id="91" name="Google Shape;91;p17"/>
          <p:cNvPicPr preferRelativeResize="0"/>
          <p:nvPr/>
        </p:nvPicPr>
        <p:blipFill rotWithShape="1">
          <a:blip r:embed="rId3">
            <a:alphaModFix/>
          </a:blip>
          <a:srcRect/>
          <a:stretch/>
        </p:blipFill>
        <p:spPr>
          <a:xfrm>
            <a:off x="8286750" y="0"/>
            <a:ext cx="857250" cy="902970"/>
          </a:xfrm>
          <a:prstGeom prst="rect">
            <a:avLst/>
          </a:prstGeom>
          <a:noFill/>
          <a:ln>
            <a:noFill/>
          </a:ln>
        </p:spPr>
      </p:pic>
      <p:graphicFrame>
        <p:nvGraphicFramePr>
          <p:cNvPr id="92" name="Google Shape;92;p17"/>
          <p:cNvGraphicFramePr/>
          <p:nvPr/>
        </p:nvGraphicFramePr>
        <p:xfrm>
          <a:off x="360546" y="903072"/>
          <a:ext cx="3000000" cy="3000000"/>
        </p:xfrm>
        <a:graphic>
          <a:graphicData uri="http://schemas.openxmlformats.org/drawingml/2006/table">
            <a:tbl>
              <a:tblPr firstRow="1" bandRow="1">
                <a:noFill/>
                <a:tableStyleId>{9DB1D381-13A2-46B7-B295-29F9A5D2834F}</a:tableStyleId>
              </a:tblPr>
              <a:tblGrid>
                <a:gridCol w="776500">
                  <a:extLst>
                    <a:ext uri="{9D8B030D-6E8A-4147-A177-3AD203B41FA5}">
                      <a16:colId xmlns:a16="http://schemas.microsoft.com/office/drawing/2014/main" val="20000"/>
                    </a:ext>
                  </a:extLst>
                </a:gridCol>
                <a:gridCol w="3006150">
                  <a:extLst>
                    <a:ext uri="{9D8B030D-6E8A-4147-A177-3AD203B41FA5}">
                      <a16:colId xmlns:a16="http://schemas.microsoft.com/office/drawing/2014/main" val="20001"/>
                    </a:ext>
                  </a:extLst>
                </a:gridCol>
                <a:gridCol w="1512250">
                  <a:extLst>
                    <a:ext uri="{9D8B030D-6E8A-4147-A177-3AD203B41FA5}">
                      <a16:colId xmlns:a16="http://schemas.microsoft.com/office/drawing/2014/main" val="20002"/>
                    </a:ext>
                  </a:extLst>
                </a:gridCol>
                <a:gridCol w="3128025">
                  <a:extLst>
                    <a:ext uri="{9D8B030D-6E8A-4147-A177-3AD203B41FA5}">
                      <a16:colId xmlns:a16="http://schemas.microsoft.com/office/drawing/2014/main" val="20003"/>
                    </a:ext>
                  </a:extLst>
                </a:gridCol>
              </a:tblGrid>
              <a:tr h="454625">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 S.No </a:t>
                      </a:r>
                      <a:endParaRPr sz="12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Title of the paper</a:t>
                      </a:r>
                      <a:endParaRPr sz="12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Author</a:t>
                      </a:r>
                      <a:endParaRPr sz="12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Description</a:t>
                      </a:r>
                      <a:endParaRPr sz="12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0"/>
                  </a:ext>
                </a:extLst>
              </a:tr>
              <a:tr h="12872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1</a:t>
                      </a:r>
                      <a:endParaRPr sz="1200"/>
                    </a:p>
                  </a:txBody>
                  <a:tcPr marL="68600" marR="68600" marT="34300" marB="34300"/>
                </a:tc>
                <a:tc>
                  <a:txBody>
                    <a:bodyPr/>
                    <a:lstStyle/>
                    <a:p>
                      <a:pPr marL="0" marR="0" lvl="0" indent="0" algn="just" rtl="0">
                        <a:spcBef>
                          <a:spcPts val="0"/>
                        </a:spcBef>
                        <a:spcAft>
                          <a:spcPts val="0"/>
                        </a:spcAft>
                        <a:buNone/>
                      </a:pPr>
                      <a:r>
                        <a:rPr lang="en-GB">
                          <a:latin typeface="Times New Roman"/>
                          <a:ea typeface="Times New Roman"/>
                          <a:cs typeface="Times New Roman"/>
                          <a:sym typeface="Times New Roman"/>
                        </a:rPr>
                        <a:t>Design and Implementation of Student and Alumni Web Portal</a:t>
                      </a:r>
                      <a:endParaRPr b="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en-GB">
                          <a:latin typeface="Times New Roman"/>
                          <a:ea typeface="Times New Roman"/>
                          <a:cs typeface="Times New Roman"/>
                          <a:sym typeface="Times New Roman"/>
                        </a:rPr>
                        <a:t>Shaimaa Q. Sabri, Akeela M. Ahmad, Maiwan B. Abdulrazzaq</a:t>
                      </a:r>
                      <a:endParaRPr i="0" u="none" strike="noStrike" cap="none">
                        <a:latin typeface="Times New Roman"/>
                        <a:ea typeface="Times New Roman"/>
                        <a:cs typeface="Times New Roman"/>
                        <a:sym typeface="Times New Roman"/>
                      </a:endParaRPr>
                    </a:p>
                  </a:txBody>
                  <a:tcPr marL="68600" marR="68600" marT="34300" marB="34300"/>
                </a:tc>
                <a:tc>
                  <a:txBody>
                    <a:bodyPr/>
                    <a:lstStyle/>
                    <a:p>
                      <a:pPr marL="0" lvl="0" indent="0" algn="l" rtl="0">
                        <a:lnSpc>
                          <a:spcPct val="115000"/>
                        </a:lnSpc>
                        <a:spcBef>
                          <a:spcPts val="1200"/>
                        </a:spcBef>
                        <a:spcAft>
                          <a:spcPts val="1200"/>
                        </a:spcAft>
                        <a:buSzPts val="1100"/>
                        <a:buNone/>
                      </a:pPr>
                      <a:r>
                        <a:rPr lang="en-GB">
                          <a:latin typeface="Times New Roman"/>
                          <a:ea typeface="Times New Roman"/>
                          <a:cs typeface="Times New Roman"/>
                          <a:sym typeface="Times New Roman"/>
                        </a:rPr>
                        <a:t>This web portal utilizes MySQL, PHP, and AJAX with SWOT analysis to improve alumni engagement, communication, and career tracking.</a:t>
                      </a:r>
                      <a:endParaRPr>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114930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2</a:t>
                      </a:r>
                      <a:endParaRPr sz="12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en-GB">
                          <a:latin typeface="Times New Roman"/>
                          <a:ea typeface="Times New Roman"/>
                          <a:cs typeface="Times New Roman"/>
                          <a:sym typeface="Times New Roman"/>
                        </a:rPr>
                        <a:t>Implementation of a Multi-Environment Alumni Association with Location Identification</a:t>
                      </a:r>
                      <a:endParaRPr>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Times New Roman"/>
                        <a:buNone/>
                      </a:pPr>
                      <a:endParaRPr sz="1200">
                        <a:latin typeface="Times New Roman"/>
                        <a:ea typeface="Times New Roman"/>
                        <a:cs typeface="Times New Roman"/>
                        <a:sym typeface="Times New Roman"/>
                      </a:endParaRPr>
                    </a:p>
                    <a:p>
                      <a:pPr marL="0" marR="0" lvl="0" indent="0" algn="l"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800"/>
                        <a:buFont typeface="Times New Roman"/>
                        <a:buNone/>
                      </a:pPr>
                      <a:r>
                        <a:rPr lang="en-GB">
                          <a:latin typeface="Times New Roman"/>
                          <a:ea typeface="Times New Roman"/>
                          <a:cs typeface="Times New Roman"/>
                          <a:sym typeface="Times New Roman"/>
                        </a:rPr>
                        <a:t>Md. Tanvir Rahman</a:t>
                      </a:r>
                      <a:r>
                        <a:rPr lang="en-GB" sz="1200" b="0" i="0" u="none" strike="noStrike" cap="none">
                          <a:solidFill>
                            <a:schemeClr val="dk1"/>
                          </a:solidFill>
                          <a:latin typeface="Times New Roman"/>
                          <a:ea typeface="Times New Roman"/>
                          <a:cs typeface="Times New Roman"/>
                          <a:sym typeface="Times New Roman"/>
                        </a:rPr>
                        <a:t> </a:t>
                      </a:r>
                      <a:endParaRPr sz="1200" i="0" u="none" strike="noStrike" cap="none">
                        <a:latin typeface="Times New Roman"/>
                        <a:ea typeface="Times New Roman"/>
                        <a:cs typeface="Times New Roman"/>
                        <a:sym typeface="Times New Roman"/>
                      </a:endParaRPr>
                    </a:p>
                    <a:p>
                      <a:pPr marL="0" marR="0" lvl="0" indent="0" algn="l" rtl="0">
                        <a:spcBef>
                          <a:spcPts val="0"/>
                        </a:spcBef>
                        <a:spcAft>
                          <a:spcPts val="0"/>
                        </a:spcAft>
                        <a:buNone/>
                      </a:pPr>
                      <a:endParaRPr sz="1200" u="none" strike="noStrike" cap="none">
                        <a:latin typeface="Times New Roman"/>
                        <a:ea typeface="Times New Roman"/>
                        <a:cs typeface="Times New Roman"/>
                        <a:sym typeface="Times New Roman"/>
                      </a:endParaRPr>
                    </a:p>
                  </a:txBody>
                  <a:tcPr marL="68600" marR="68600" marT="34300" marB="34300"/>
                </a:tc>
                <a:tc>
                  <a:txBody>
                    <a:bodyPr/>
                    <a:lstStyle/>
                    <a:p>
                      <a:pPr marL="0" lvl="0" indent="0" algn="l" rtl="0">
                        <a:lnSpc>
                          <a:spcPct val="115000"/>
                        </a:lnSpc>
                        <a:spcBef>
                          <a:spcPts val="1200"/>
                        </a:spcBef>
                        <a:spcAft>
                          <a:spcPts val="1200"/>
                        </a:spcAft>
                        <a:buSzPts val="1100"/>
                        <a:buNone/>
                      </a:pPr>
                      <a:r>
                        <a:rPr lang="en-GB">
                          <a:latin typeface="Times New Roman"/>
                          <a:ea typeface="Times New Roman"/>
                          <a:cs typeface="Times New Roman"/>
                          <a:sym typeface="Times New Roman"/>
                        </a:rPr>
                        <a:t>This alumni system uses GPS tracking and Google API to enhance proximity-based connections, networking, and job opportunities.</a:t>
                      </a:r>
                      <a:endParaRPr>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106340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3</a:t>
                      </a:r>
                      <a:endParaRPr sz="1200"/>
                    </a:p>
                  </a:txBody>
                  <a:tcPr marL="68600" marR="68600" marT="34300" marB="34300"/>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GB">
                          <a:latin typeface="Times New Roman"/>
                          <a:ea typeface="Times New Roman"/>
                          <a:cs typeface="Times New Roman"/>
                          <a:sym typeface="Times New Roman"/>
                        </a:rPr>
                        <a:t>Alumni Association Portal</a:t>
                      </a:r>
                      <a:endParaRPr/>
                    </a:p>
                  </a:txBody>
                  <a:tcPr marL="68600" marR="68600" marT="34300" marB="34300"/>
                </a:tc>
                <a:tc>
                  <a:txBody>
                    <a:bodyPr/>
                    <a:lstStyle/>
                    <a:p>
                      <a:pPr marL="0" marR="0" lvl="0" indent="0" algn="just" rtl="0">
                        <a:spcBef>
                          <a:spcPts val="0"/>
                        </a:spcBef>
                        <a:spcAft>
                          <a:spcPts val="0"/>
                        </a:spcAft>
                        <a:buNone/>
                      </a:pPr>
                      <a:r>
                        <a:rPr lang="en-GB">
                          <a:latin typeface="Times New Roman"/>
                          <a:ea typeface="Times New Roman"/>
                          <a:cs typeface="Times New Roman"/>
                          <a:sym typeface="Times New Roman"/>
                        </a:rPr>
                        <a:t>R. Divya, A. Thamarai Selvi.</a:t>
                      </a:r>
                      <a:r>
                        <a:rPr lang="en-GB" b="0" i="0" u="none" strike="noStrike" cap="none">
                          <a:solidFill>
                            <a:schemeClr val="dk1"/>
                          </a:solidFill>
                          <a:latin typeface="Times New Roman"/>
                          <a:ea typeface="Times New Roman"/>
                          <a:cs typeface="Times New Roman"/>
                          <a:sym typeface="Times New Roman"/>
                        </a:rPr>
                        <a:t>   </a:t>
                      </a:r>
                      <a:endParaRPr b="0" i="0" u="none" strike="noStrike" cap="none">
                        <a:latin typeface="Times New Roman"/>
                        <a:ea typeface="Times New Roman"/>
                        <a:cs typeface="Times New Roman"/>
                        <a:sym typeface="Times New Roman"/>
                      </a:endParaRPr>
                    </a:p>
                  </a:txBody>
                  <a:tcPr marL="68600" marR="68600" marT="34300" marB="34300"/>
                </a:tc>
                <a:tc>
                  <a:txBody>
                    <a:bodyPr/>
                    <a:lstStyle/>
                    <a:p>
                      <a:pPr marL="0" lvl="0" indent="0" algn="l" rtl="0">
                        <a:lnSpc>
                          <a:spcPct val="115000"/>
                        </a:lnSpc>
                        <a:spcBef>
                          <a:spcPts val="1200"/>
                        </a:spcBef>
                        <a:spcAft>
                          <a:spcPts val="1200"/>
                        </a:spcAft>
                        <a:buSzPts val="1100"/>
                        <a:buNone/>
                      </a:pPr>
                      <a:r>
                        <a:rPr lang="en-GB">
                          <a:latin typeface="Times New Roman"/>
                          <a:ea typeface="Times New Roman"/>
                          <a:cs typeface="Times New Roman"/>
                          <a:sym typeface="Times New Roman"/>
                        </a:rPr>
                        <a:t>The system enables real-time alumni interactions, event registration, job postings, and ensures data security and privacy.</a:t>
                      </a:r>
                      <a:endParaRPr>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98" name="Google Shape;98;p18"/>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99" name="Google Shape;99;p18"/>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5</a:t>
            </a:fld>
            <a:endParaRPr>
              <a:solidFill>
                <a:schemeClr val="dk2"/>
              </a:solidFill>
            </a:endParaRPr>
          </a:p>
        </p:txBody>
      </p:sp>
      <p:pic>
        <p:nvPicPr>
          <p:cNvPr id="100" name="Google Shape;100;p18"/>
          <p:cNvPicPr preferRelativeResize="0"/>
          <p:nvPr/>
        </p:nvPicPr>
        <p:blipFill rotWithShape="1">
          <a:blip r:embed="rId3">
            <a:alphaModFix/>
          </a:blip>
          <a:srcRect/>
          <a:stretch/>
        </p:blipFill>
        <p:spPr>
          <a:xfrm>
            <a:off x="8286750" y="0"/>
            <a:ext cx="857250" cy="902970"/>
          </a:xfrm>
          <a:prstGeom prst="rect">
            <a:avLst/>
          </a:prstGeom>
          <a:noFill/>
          <a:ln>
            <a:noFill/>
          </a:ln>
        </p:spPr>
      </p:pic>
      <p:graphicFrame>
        <p:nvGraphicFramePr>
          <p:cNvPr id="101" name="Google Shape;101;p18"/>
          <p:cNvGraphicFramePr/>
          <p:nvPr/>
        </p:nvGraphicFramePr>
        <p:xfrm>
          <a:off x="372703" y="525158"/>
          <a:ext cx="3000000" cy="3000000"/>
        </p:xfrm>
        <a:graphic>
          <a:graphicData uri="http://schemas.openxmlformats.org/drawingml/2006/table">
            <a:tbl>
              <a:tblPr firstRow="1" bandRow="1">
                <a:noFill/>
                <a:tableStyleId>{9DB1D381-13A2-46B7-B295-29F9A5D2834F}</a:tableStyleId>
              </a:tblPr>
              <a:tblGrid>
                <a:gridCol w="696500">
                  <a:extLst>
                    <a:ext uri="{9D8B030D-6E8A-4147-A177-3AD203B41FA5}">
                      <a16:colId xmlns:a16="http://schemas.microsoft.com/office/drawing/2014/main" val="20000"/>
                    </a:ext>
                  </a:extLst>
                </a:gridCol>
                <a:gridCol w="3077175">
                  <a:extLst>
                    <a:ext uri="{9D8B030D-6E8A-4147-A177-3AD203B41FA5}">
                      <a16:colId xmlns:a16="http://schemas.microsoft.com/office/drawing/2014/main" val="20001"/>
                    </a:ext>
                  </a:extLst>
                </a:gridCol>
                <a:gridCol w="1788525">
                  <a:extLst>
                    <a:ext uri="{9D8B030D-6E8A-4147-A177-3AD203B41FA5}">
                      <a16:colId xmlns:a16="http://schemas.microsoft.com/office/drawing/2014/main" val="20002"/>
                    </a:ext>
                  </a:extLst>
                </a:gridCol>
                <a:gridCol w="2495350">
                  <a:extLst>
                    <a:ext uri="{9D8B030D-6E8A-4147-A177-3AD203B41FA5}">
                      <a16:colId xmlns:a16="http://schemas.microsoft.com/office/drawing/2014/main" val="20003"/>
                    </a:ext>
                  </a:extLst>
                </a:gridCol>
              </a:tblGrid>
              <a:tr h="553225">
                <a:tc>
                  <a:txBody>
                    <a:bodyPr/>
                    <a:lstStyle/>
                    <a:p>
                      <a:pPr marL="0" marR="0" lvl="0" indent="0" algn="ctr" rtl="0">
                        <a:spcBef>
                          <a:spcPts val="0"/>
                        </a:spcBef>
                        <a:spcAft>
                          <a:spcPts val="0"/>
                        </a:spcAft>
                        <a:buNone/>
                      </a:pPr>
                      <a:r>
                        <a:rPr lang="en-GB" sz="1200" b="1" i="0" u="none" strike="noStrike" cap="none">
                          <a:latin typeface="Times New Roman"/>
                          <a:ea typeface="Times New Roman"/>
                          <a:cs typeface="Times New Roman"/>
                          <a:sym typeface="Times New Roman"/>
                        </a:rPr>
                        <a:t>S.No </a:t>
                      </a:r>
                      <a:endParaRPr sz="1200"/>
                    </a:p>
                  </a:txBody>
                  <a:tcPr marL="68600" marR="68600" marT="34300" marB="34300"/>
                </a:tc>
                <a:tc>
                  <a:txBody>
                    <a:bodyPr/>
                    <a:lstStyle/>
                    <a:p>
                      <a:pPr marL="0" marR="0" lvl="0" indent="0" algn="ctr" rtl="0">
                        <a:lnSpc>
                          <a:spcPct val="100000"/>
                        </a:lnSpc>
                        <a:spcBef>
                          <a:spcPts val="0"/>
                        </a:spcBef>
                        <a:spcAft>
                          <a:spcPts val="0"/>
                        </a:spcAft>
                        <a:buClr>
                          <a:schemeClr val="dk1"/>
                        </a:buClr>
                        <a:buSzPts val="2000"/>
                        <a:buFont typeface="Times New Roman"/>
                        <a:buNone/>
                      </a:pPr>
                      <a:r>
                        <a:rPr lang="en-GB" sz="1200" b="1" u="none" strike="noStrike" cap="none">
                          <a:latin typeface="Times New Roman"/>
                          <a:ea typeface="Times New Roman"/>
                          <a:cs typeface="Times New Roman"/>
                          <a:sym typeface="Times New Roman"/>
                        </a:rPr>
                        <a:t>Title of the paper</a:t>
                      </a:r>
                      <a:endParaRPr sz="1200" u="none" strike="noStrike" cap="none">
                        <a:latin typeface="Times New Roman"/>
                        <a:ea typeface="Times New Roman"/>
                        <a:cs typeface="Times New Roman"/>
                        <a:sym typeface="Times New Roman"/>
                      </a:endParaRPr>
                    </a:p>
                    <a:p>
                      <a:pPr marL="0" marR="0" lvl="0" indent="0" algn="ctr" rtl="0">
                        <a:spcBef>
                          <a:spcPts val="0"/>
                        </a:spcBef>
                        <a:spcAft>
                          <a:spcPts val="0"/>
                        </a:spcAft>
                        <a:buNone/>
                      </a:pPr>
                      <a:endParaRPr sz="1200" b="0" i="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GB" sz="1200" b="1" i="0" u="none" strike="noStrike" cap="none">
                          <a:latin typeface="Times New Roman"/>
                          <a:ea typeface="Times New Roman"/>
                          <a:cs typeface="Times New Roman"/>
                          <a:sym typeface="Times New Roman"/>
                        </a:rPr>
                        <a:t>Author</a:t>
                      </a:r>
                      <a:endParaRPr sz="1200"/>
                    </a:p>
                  </a:txBody>
                  <a:tcPr marL="68600" marR="68600" marT="34300" marB="34300"/>
                </a:tc>
                <a:tc>
                  <a:txBody>
                    <a:bodyPr/>
                    <a:lstStyle/>
                    <a:p>
                      <a:pPr marL="0" marR="0" lvl="0" indent="0" algn="ctr" rtl="0">
                        <a:spcBef>
                          <a:spcPts val="0"/>
                        </a:spcBef>
                        <a:spcAft>
                          <a:spcPts val="0"/>
                        </a:spcAft>
                        <a:buNone/>
                      </a:pPr>
                      <a:r>
                        <a:rPr lang="en-GB" sz="1200" b="1" i="0" u="none" strike="noStrike" cap="none">
                          <a:latin typeface="Times New Roman"/>
                          <a:ea typeface="Times New Roman"/>
                          <a:cs typeface="Times New Roman"/>
                          <a:sym typeface="Times New Roman"/>
                        </a:rPr>
                        <a:t>Description</a:t>
                      </a:r>
                      <a:endParaRPr sz="1200"/>
                    </a:p>
                  </a:txBody>
                  <a:tcPr marL="68600" marR="68600" marT="34300" marB="34300"/>
                </a:tc>
                <a:extLst>
                  <a:ext uri="{0D108BD9-81ED-4DB2-BD59-A6C34878D82A}">
                    <a16:rowId xmlns:a16="http://schemas.microsoft.com/office/drawing/2014/main" val="10000"/>
                  </a:ext>
                </a:extLst>
              </a:tr>
              <a:tr h="2069950">
                <a:tc>
                  <a:txBody>
                    <a:bodyPr/>
                    <a:lstStyle/>
                    <a:p>
                      <a:pPr marL="0" marR="0" lvl="0" indent="0" algn="ctr" rtl="0">
                        <a:spcBef>
                          <a:spcPts val="0"/>
                        </a:spcBef>
                        <a:spcAft>
                          <a:spcPts val="0"/>
                        </a:spcAft>
                        <a:buNone/>
                      </a:pPr>
                      <a:r>
                        <a:rPr lang="en-GB" sz="1200" b="0" i="0" u="none" strike="noStrike" cap="none">
                          <a:latin typeface="Times New Roman"/>
                          <a:ea typeface="Times New Roman"/>
                          <a:cs typeface="Times New Roman"/>
                          <a:sym typeface="Times New Roman"/>
                        </a:rPr>
                        <a:t>4</a:t>
                      </a:r>
                      <a:endParaRPr sz="1200"/>
                    </a:p>
                  </a:txBody>
                  <a:tcPr marL="68600" marR="68600" marT="34300" marB="34300"/>
                </a:tc>
                <a:tc>
                  <a:txBody>
                    <a:bodyPr/>
                    <a:lstStyle/>
                    <a:p>
                      <a:pPr marL="0" marR="0" lvl="0" indent="0" algn="l" rtl="0">
                        <a:lnSpc>
                          <a:spcPct val="100000"/>
                        </a:lnSpc>
                        <a:spcBef>
                          <a:spcPts val="0"/>
                        </a:spcBef>
                        <a:spcAft>
                          <a:spcPts val="0"/>
                        </a:spcAft>
                        <a:buClr>
                          <a:schemeClr val="dk1"/>
                        </a:buClr>
                        <a:buSzPts val="1800"/>
                        <a:buFont typeface="Times New Roman"/>
                        <a:buNone/>
                      </a:pPr>
                      <a:r>
                        <a:rPr lang="en-GB">
                          <a:latin typeface="Times New Roman"/>
                          <a:ea typeface="Times New Roman"/>
                          <a:cs typeface="Times New Roman"/>
                          <a:sym typeface="Times New Roman"/>
                        </a:rPr>
                        <a:t>Alumni Portal</a:t>
                      </a:r>
                      <a:endParaRPr u="none" strike="noStrike" cap="none">
                        <a:latin typeface="Times New Roman"/>
                        <a:ea typeface="Times New Roman"/>
                        <a:cs typeface="Times New Roman"/>
                        <a:sym typeface="Times New Roman"/>
                      </a:endParaRPr>
                    </a:p>
                    <a:p>
                      <a:pPr marL="0" marR="0" lvl="0" indent="0" algn="l" rtl="0">
                        <a:spcBef>
                          <a:spcPts val="0"/>
                        </a:spcBef>
                        <a:spcAft>
                          <a:spcPts val="0"/>
                        </a:spcAft>
                        <a:buNone/>
                      </a:pPr>
                      <a:endParaRPr sz="1200" b="0" i="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800"/>
                        <a:buFont typeface="Times New Roman"/>
                        <a:buNone/>
                      </a:pPr>
                      <a:r>
                        <a:rPr lang="en-GB" sz="1200">
                          <a:latin typeface="Times New Roman"/>
                          <a:ea typeface="Times New Roman"/>
                          <a:cs typeface="Times New Roman"/>
                          <a:sym typeface="Times New Roman"/>
                        </a:rPr>
                        <a:t>A</a:t>
                      </a:r>
                      <a:r>
                        <a:rPr lang="en-GB">
                          <a:latin typeface="Times New Roman"/>
                          <a:ea typeface="Times New Roman"/>
                          <a:cs typeface="Times New Roman"/>
                          <a:sym typeface="Times New Roman"/>
                        </a:rPr>
                        <a:t>ngha Kadve, Akash Santosh Kumbhar, Swaliha Haroon Mulla, Vishwajeet Sunil Patil, Omkar Sidhanath Sawan</a:t>
                      </a:r>
                      <a:r>
                        <a:rPr lang="en-GB" sz="1200">
                          <a:latin typeface="Times New Roman"/>
                          <a:ea typeface="Times New Roman"/>
                          <a:cs typeface="Times New Roman"/>
                          <a:sym typeface="Times New Roman"/>
                        </a:rPr>
                        <a:t>t</a:t>
                      </a:r>
                      <a:endParaRPr sz="1200" u="none" strike="noStrike" cap="none">
                        <a:latin typeface="Times New Roman"/>
                        <a:ea typeface="Times New Roman"/>
                        <a:cs typeface="Times New Roman"/>
                        <a:sym typeface="Times New Roman"/>
                      </a:endParaRPr>
                    </a:p>
                    <a:p>
                      <a:pPr marL="0" marR="0" lvl="0" indent="0" algn="l" rtl="0">
                        <a:spcBef>
                          <a:spcPts val="0"/>
                        </a:spcBef>
                        <a:spcAft>
                          <a:spcPts val="0"/>
                        </a:spcAft>
                        <a:buNone/>
                      </a:pPr>
                      <a:endParaRPr sz="1200" b="0" i="0" u="none" strike="noStrike" cap="none">
                        <a:latin typeface="Times New Roman"/>
                        <a:ea typeface="Times New Roman"/>
                        <a:cs typeface="Times New Roman"/>
                        <a:sym typeface="Times New Roman"/>
                      </a:endParaRPr>
                    </a:p>
                  </a:txBody>
                  <a:tcPr marL="68600" marR="68600" marT="34300" marB="34300"/>
                </a:tc>
                <a:tc>
                  <a:txBody>
                    <a:bodyPr/>
                    <a:lstStyle/>
                    <a:p>
                      <a:pPr marL="0" lvl="0" indent="0" algn="l" rtl="0">
                        <a:lnSpc>
                          <a:spcPct val="115000"/>
                        </a:lnSpc>
                        <a:spcBef>
                          <a:spcPts val="1200"/>
                        </a:spcBef>
                        <a:spcAft>
                          <a:spcPts val="1200"/>
                        </a:spcAft>
                        <a:buClr>
                          <a:schemeClr val="dk1"/>
                        </a:buClr>
                        <a:buSzPts val="1100"/>
                        <a:buFont typeface="Arial"/>
                        <a:buNone/>
                      </a:pPr>
                      <a:r>
                        <a:rPr lang="en-GB">
                          <a:latin typeface="Times New Roman"/>
                          <a:ea typeface="Times New Roman"/>
                          <a:cs typeface="Times New Roman"/>
                          <a:sym typeface="Times New Roman"/>
                        </a:rPr>
                        <a:t>This platform features chatbots, event management, networking, career services, and fundraising to enhance dynamic alumni engagement.</a:t>
                      </a:r>
                      <a:endParaRPr>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1513200">
                <a:tc>
                  <a:txBody>
                    <a:bodyPr/>
                    <a:lstStyle/>
                    <a:p>
                      <a:pPr marL="0" marR="0" lvl="0" indent="0" algn="ctr" rtl="0">
                        <a:spcBef>
                          <a:spcPts val="0"/>
                        </a:spcBef>
                        <a:spcAft>
                          <a:spcPts val="0"/>
                        </a:spcAft>
                        <a:buNone/>
                      </a:pPr>
                      <a:r>
                        <a:rPr lang="en-GB" sz="1200" b="0" i="0" u="none" strike="noStrike" cap="none">
                          <a:latin typeface="Times New Roman"/>
                          <a:ea typeface="Times New Roman"/>
                          <a:cs typeface="Times New Roman"/>
                          <a:sym typeface="Times New Roman"/>
                        </a:rPr>
                        <a:t>5</a:t>
                      </a:r>
                      <a:endParaRPr sz="1200"/>
                    </a:p>
                  </a:txBody>
                  <a:tcPr marL="68600" marR="68600" marT="34300" marB="34300"/>
                </a:tc>
                <a:tc>
                  <a:txBody>
                    <a:bodyPr/>
                    <a:lstStyle/>
                    <a:p>
                      <a:pPr marL="0" marR="0" lvl="0" indent="0" algn="l" rtl="0">
                        <a:spcBef>
                          <a:spcPts val="0"/>
                        </a:spcBef>
                        <a:spcAft>
                          <a:spcPts val="0"/>
                        </a:spcAft>
                        <a:buNone/>
                      </a:pPr>
                      <a:r>
                        <a:rPr lang="en-GB">
                          <a:latin typeface="Times New Roman"/>
                          <a:ea typeface="Times New Roman"/>
                          <a:cs typeface="Times New Roman"/>
                          <a:sym typeface="Times New Roman"/>
                        </a:rPr>
                        <a:t>Development of Intelligent Alumni Management System for Universities</a:t>
                      </a:r>
                      <a:endParaRPr b="0" i="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en-GB">
                          <a:latin typeface="Times New Roman"/>
                          <a:ea typeface="Times New Roman"/>
                          <a:cs typeface="Times New Roman"/>
                          <a:sym typeface="Times New Roman"/>
                        </a:rPr>
                        <a:t>Nayyar Ahmed Khan, Ahmed Masih Uddin Siddiqi, Mohammad Ahmad</a:t>
                      </a:r>
                      <a:endParaRPr b="0" i="0" u="none" strike="noStrike" cap="none">
                        <a:latin typeface="Times New Roman"/>
                        <a:ea typeface="Times New Roman"/>
                        <a:cs typeface="Times New Roman"/>
                        <a:sym typeface="Times New Roman"/>
                      </a:endParaRPr>
                    </a:p>
                  </a:txBody>
                  <a:tcPr marL="68600" marR="68600" marT="34300" marB="34300"/>
                </a:tc>
                <a:tc>
                  <a:txBody>
                    <a:bodyPr/>
                    <a:lstStyle/>
                    <a:p>
                      <a:pPr marL="0" lvl="0" indent="0" algn="l" rtl="0">
                        <a:lnSpc>
                          <a:spcPct val="115000"/>
                        </a:lnSpc>
                        <a:spcBef>
                          <a:spcPts val="1200"/>
                        </a:spcBef>
                        <a:spcAft>
                          <a:spcPts val="1200"/>
                        </a:spcAft>
                        <a:buSzPts val="1100"/>
                        <a:buNone/>
                      </a:pPr>
                      <a:r>
                        <a:rPr lang="en-GB">
                          <a:latin typeface="Times New Roman"/>
                          <a:ea typeface="Times New Roman"/>
                          <a:cs typeface="Times New Roman"/>
                          <a:sym typeface="Times New Roman"/>
                        </a:rPr>
                        <a:t>This AI-driven alumni management system strengthens alumni relationships through job placements, mentorship programs, and feedback mechanisms.</a:t>
                      </a:r>
                      <a:endParaRPr>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01100" y="0"/>
            <a:ext cx="8185500" cy="7419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17857"/>
              <a:buFont typeface="Algerian"/>
              <a:buNone/>
            </a:pPr>
            <a:r>
              <a:rPr lang="en-GB">
                <a:latin typeface="Algerian"/>
                <a:ea typeface="Algerian"/>
                <a:cs typeface="Algerian"/>
                <a:sym typeface="Algerian"/>
              </a:rPr>
              <a:t> </a:t>
            </a:r>
            <a:r>
              <a:rPr lang="en-GB">
                <a:latin typeface="Times New Roman"/>
                <a:ea typeface="Times New Roman"/>
                <a:cs typeface="Times New Roman"/>
                <a:sym typeface="Times New Roman"/>
              </a:rPr>
              <a:t>RELEVANCE AND IMPACT OF PROJECT OUTCOMES</a:t>
            </a:r>
            <a:r>
              <a:rPr lang="en-GB">
                <a:latin typeface="Algerian"/>
                <a:ea typeface="Algerian"/>
                <a:cs typeface="Algerian"/>
                <a:sym typeface="Algerian"/>
              </a:rPr>
              <a:t>  </a:t>
            </a:r>
            <a:endParaRPr/>
          </a:p>
        </p:txBody>
      </p:sp>
      <p:sp>
        <p:nvSpPr>
          <p:cNvPr id="107" name="Google Shape;107;p19"/>
          <p:cNvSpPr txBox="1">
            <a:spLocks noGrp="1"/>
          </p:cNvSpPr>
          <p:nvPr>
            <p:ph type="body" idx="1"/>
          </p:nvPr>
        </p:nvSpPr>
        <p:spPr>
          <a:xfrm>
            <a:off x="150350" y="807075"/>
            <a:ext cx="7986900" cy="3932100"/>
          </a:xfrm>
          <a:prstGeom prst="rect">
            <a:avLst/>
          </a:prstGeom>
          <a:noFill/>
          <a:ln>
            <a:noFill/>
          </a:ln>
        </p:spPr>
        <p:txBody>
          <a:bodyPr spcFirstLastPara="1" wrap="square" lIns="68575" tIns="34275" rIns="68575" bIns="34275" anchor="t" anchorCtr="0">
            <a:normAutofit fontScale="92500" lnSpcReduction="10000"/>
          </a:bodyPr>
          <a:lstStyle/>
          <a:p>
            <a:pPr marL="406400" lvl="0" indent="-341153" algn="just" rtl="0">
              <a:lnSpc>
                <a:spcPct val="120000"/>
              </a:lnSpc>
              <a:spcBef>
                <a:spcPts val="800"/>
              </a:spcBef>
              <a:spcAft>
                <a:spcPts val="0"/>
              </a:spcAft>
              <a:buClr>
                <a:schemeClr val="dk1"/>
              </a:buClr>
              <a:buSzPct val="100000"/>
              <a:buFont typeface="Noto Sans Symbols"/>
              <a:buChar char="⮚"/>
            </a:pPr>
            <a:r>
              <a:rPr lang="en-GB" sz="1700">
                <a:latin typeface="Times New Roman"/>
                <a:ea typeface="Times New Roman"/>
                <a:cs typeface="Times New Roman"/>
                <a:sym typeface="Times New Roman"/>
              </a:rPr>
              <a:t>Relevance: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1.Strengthens alumni-institution connections through a web &amp; mobile platform.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2.Facilitates career growth, mentorship, and job opportunities.</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3.Encourages alumni contributions via a secure donation portal.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4.Showcases alumni achievements to inspire students.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5.Simplifies event management for reunions &amp; networking. </a:t>
            </a:r>
            <a:endParaRPr/>
          </a:p>
          <a:p>
            <a:pPr marL="63500" lvl="0" indent="0" algn="just" rtl="0">
              <a:lnSpc>
                <a:spcPct val="90000"/>
              </a:lnSpc>
              <a:spcBef>
                <a:spcPts val="800"/>
              </a:spcBef>
              <a:spcAft>
                <a:spcPts val="0"/>
              </a:spcAft>
              <a:buClr>
                <a:schemeClr val="dk1"/>
              </a:buClr>
              <a:buSzPct val="116666"/>
              <a:buNone/>
            </a:pPr>
            <a:endParaRPr/>
          </a:p>
          <a:p>
            <a:pPr marL="406400" lvl="0" indent="-341153" algn="just" rtl="0">
              <a:lnSpc>
                <a:spcPct val="110000"/>
              </a:lnSpc>
              <a:spcBef>
                <a:spcPts val="800"/>
              </a:spcBef>
              <a:spcAft>
                <a:spcPts val="0"/>
              </a:spcAft>
              <a:buClr>
                <a:schemeClr val="dk1"/>
              </a:buClr>
              <a:buSzPct val="100000"/>
              <a:buFont typeface="Noto Sans Symbols"/>
              <a:buChar char="⮚"/>
            </a:pPr>
            <a:r>
              <a:rPr lang="en-GB" sz="1700">
                <a:latin typeface="Times New Roman"/>
                <a:ea typeface="Times New Roman"/>
                <a:cs typeface="Times New Roman"/>
                <a:sym typeface="Times New Roman"/>
              </a:rPr>
              <a:t>Expected Outcomes: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1.Improved alumni engagement &amp; communication.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2.Career &amp; mentorship support for students.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3.Increased institutional reputation &amp; funding.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4.Centralized alumni data management. </a:t>
            </a:r>
            <a:br>
              <a:rPr lang="en-GB" sz="1700">
                <a:latin typeface="Times New Roman"/>
                <a:ea typeface="Times New Roman"/>
                <a:cs typeface="Times New Roman"/>
                <a:sym typeface="Times New Roman"/>
              </a:rPr>
            </a:br>
            <a:r>
              <a:rPr lang="en-GB" sz="1700">
                <a:latin typeface="Times New Roman"/>
                <a:ea typeface="Times New Roman"/>
                <a:cs typeface="Times New Roman"/>
                <a:sym typeface="Times New Roman"/>
              </a:rPr>
              <a:t>5.Secure, scalable, and automated system.</a:t>
            </a:r>
            <a:endParaRPr/>
          </a:p>
          <a:p>
            <a:pPr marL="406400" lvl="0" indent="-215900" algn="just" rtl="0">
              <a:lnSpc>
                <a:spcPct val="90000"/>
              </a:lnSpc>
              <a:spcBef>
                <a:spcPts val="800"/>
              </a:spcBef>
              <a:spcAft>
                <a:spcPts val="0"/>
              </a:spcAft>
              <a:buClr>
                <a:schemeClr val="dk1"/>
              </a:buClr>
              <a:buSzPct val="116666"/>
              <a:buFont typeface="Noto Sans Symbols"/>
              <a:buNone/>
            </a:pPr>
            <a:endParaRPr>
              <a:latin typeface="Times New Roman"/>
              <a:ea typeface="Times New Roman"/>
              <a:cs typeface="Times New Roman"/>
              <a:sym typeface="Times New Roman"/>
            </a:endParaRPr>
          </a:p>
          <a:p>
            <a:pPr marL="406400" lvl="0" indent="-215900" algn="just" rtl="0">
              <a:lnSpc>
                <a:spcPct val="90000"/>
              </a:lnSpc>
              <a:spcBef>
                <a:spcPts val="800"/>
              </a:spcBef>
              <a:spcAft>
                <a:spcPts val="1200"/>
              </a:spcAft>
              <a:buClr>
                <a:schemeClr val="dk1"/>
              </a:buClr>
              <a:buSzPct val="116666"/>
              <a:buFont typeface="Noto Sans Symbols"/>
              <a:buNone/>
            </a:pPr>
            <a:endParaRPr>
              <a:latin typeface="Times New Roman"/>
              <a:ea typeface="Times New Roman"/>
              <a:cs typeface="Times New Roman"/>
              <a:sym typeface="Times New Roman"/>
            </a:endParaRPr>
          </a:p>
        </p:txBody>
      </p:sp>
      <p:sp>
        <p:nvSpPr>
          <p:cNvPr id="108" name="Google Shape;108;p19"/>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109" name="Google Shape;109;p19"/>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110" name="Google Shape;110;p19"/>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6</a:t>
            </a:fld>
            <a:endParaRPr>
              <a:solidFill>
                <a:schemeClr val="dk2"/>
              </a:solidFill>
            </a:endParaRPr>
          </a:p>
        </p:txBody>
      </p:sp>
      <p:pic>
        <p:nvPicPr>
          <p:cNvPr id="111" name="Google Shape;111;p19"/>
          <p:cNvPicPr preferRelativeResize="0"/>
          <p:nvPr/>
        </p:nvPicPr>
        <p:blipFill rotWithShape="1">
          <a:blip r:embed="rId3">
            <a:alphaModFix/>
          </a:blip>
          <a:srcRect/>
          <a:stretch/>
        </p:blipFill>
        <p:spPr>
          <a:xfrm>
            <a:off x="8286750" y="0"/>
            <a:ext cx="857250" cy="9029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215520" y="156748"/>
            <a:ext cx="8692800" cy="675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800"/>
              </a:spcBef>
              <a:spcAft>
                <a:spcPts val="0"/>
              </a:spcAft>
              <a:buNone/>
            </a:pPr>
            <a:r>
              <a:rPr lang="en-GB">
                <a:latin typeface="Times New Roman"/>
                <a:ea typeface="Times New Roman"/>
                <a:cs typeface="Times New Roman"/>
                <a:sym typeface="Times New Roman"/>
              </a:rPr>
              <a:t>TIMELINE</a:t>
            </a:r>
            <a:endParaRPr>
              <a:latin typeface="Algerian"/>
              <a:ea typeface="Algerian"/>
              <a:cs typeface="Algerian"/>
              <a:sym typeface="Algerian"/>
            </a:endParaRPr>
          </a:p>
        </p:txBody>
      </p:sp>
      <p:sp>
        <p:nvSpPr>
          <p:cNvPr id="117" name="Google Shape;117;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a:t>11-02-2025</a:t>
            </a:r>
            <a:endParaRPr/>
          </a:p>
        </p:txBody>
      </p:sp>
      <p:sp>
        <p:nvSpPr>
          <p:cNvPr id="118" name="Google Shape;118;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a:t>PROJECT PHASE -I  ZEROTH REVIEW                                                                                       Department of ECE, KGiSL Institute of Technology, Coimbatore </a:t>
            </a:r>
            <a:endParaRPr/>
          </a:p>
        </p:txBody>
      </p:sp>
      <p:sp>
        <p:nvSpPr>
          <p:cNvPr id="119" name="Google Shape;119;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7</a:t>
            </a:fld>
            <a:endParaRPr>
              <a:solidFill>
                <a:schemeClr val="dk2"/>
              </a:solidFill>
            </a:endParaRPr>
          </a:p>
        </p:txBody>
      </p:sp>
      <p:pic>
        <p:nvPicPr>
          <p:cNvPr id="120" name="Google Shape;120;p20" descr="C:\Users\kitestudent\Downloads\timeline.png"/>
          <p:cNvPicPr preferRelativeResize="0">
            <a:picLocks noGrp="1"/>
          </p:cNvPicPr>
          <p:nvPr>
            <p:ph type="body" idx="1"/>
          </p:nvPr>
        </p:nvPicPr>
        <p:blipFill rotWithShape="1">
          <a:blip r:embed="rId3">
            <a:alphaModFix/>
          </a:blip>
          <a:srcRect/>
          <a:stretch/>
        </p:blipFill>
        <p:spPr>
          <a:xfrm>
            <a:off x="215525" y="701575"/>
            <a:ext cx="7635900" cy="400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101112" y="83930"/>
            <a:ext cx="7886700" cy="633523"/>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lgerian"/>
              <a:buNone/>
            </a:pPr>
            <a:r>
              <a:rPr lang="en-GB">
                <a:latin typeface="Times New Roman"/>
                <a:ea typeface="Times New Roman"/>
                <a:cs typeface="Times New Roman"/>
                <a:sym typeface="Times New Roman"/>
              </a:rPr>
              <a:t>METHODOLOGY AND APPROACH</a:t>
            </a:r>
            <a:r>
              <a:rPr lang="en-GB">
                <a:latin typeface="Algerian"/>
                <a:ea typeface="Algerian"/>
                <a:cs typeface="Algerian"/>
                <a:sym typeface="Algerian"/>
              </a:rPr>
              <a:t>  </a:t>
            </a:r>
            <a:endParaRPr/>
          </a:p>
        </p:txBody>
      </p:sp>
      <p:sp>
        <p:nvSpPr>
          <p:cNvPr id="126" name="Google Shape;126;p21"/>
          <p:cNvSpPr txBox="1">
            <a:spLocks noGrp="1"/>
          </p:cNvSpPr>
          <p:nvPr>
            <p:ph type="body" idx="1"/>
          </p:nvPr>
        </p:nvSpPr>
        <p:spPr>
          <a:xfrm>
            <a:off x="227721" y="604031"/>
            <a:ext cx="7886700" cy="3935437"/>
          </a:xfrm>
          <a:prstGeom prst="rect">
            <a:avLst/>
          </a:prstGeom>
          <a:noFill/>
          <a:ln>
            <a:noFill/>
          </a:ln>
        </p:spPr>
        <p:txBody>
          <a:bodyPr spcFirstLastPara="1" wrap="square" lIns="68575" tIns="34275" rIns="68575" bIns="34275" anchor="t" anchorCtr="0">
            <a:normAutofit fontScale="92500"/>
          </a:bodyPr>
          <a:lstStyle/>
          <a:p>
            <a:pPr marL="0" lvl="0" indent="0" algn="just" rtl="0">
              <a:lnSpc>
                <a:spcPct val="90000"/>
              </a:lnSpc>
              <a:spcBef>
                <a:spcPts val="800"/>
              </a:spcBef>
              <a:spcAft>
                <a:spcPts val="0"/>
              </a:spcAft>
              <a:buClr>
                <a:schemeClr val="dk1"/>
              </a:buClr>
              <a:buSzPts val="3300"/>
              <a:buNone/>
            </a:pPr>
            <a:endParaRPr/>
          </a:p>
          <a:p>
            <a:pPr marL="177800" lvl="0" indent="-209550" algn="just" rtl="0">
              <a:lnSpc>
                <a:spcPct val="120000"/>
              </a:lnSpc>
              <a:spcBef>
                <a:spcPts val="800"/>
              </a:spcBef>
              <a:spcAft>
                <a:spcPts val="0"/>
              </a:spcAft>
              <a:buClr>
                <a:schemeClr val="dk1"/>
              </a:buClr>
              <a:buSzPts val="2100"/>
              <a:buFont typeface="Noto Sans Symbols"/>
              <a:buChar char="⮚"/>
            </a:pPr>
            <a:r>
              <a:rPr lang="en-GB">
                <a:latin typeface="Times New Roman"/>
                <a:ea typeface="Times New Roman"/>
                <a:cs typeface="Times New Roman"/>
                <a:sym typeface="Times New Roman"/>
              </a:rPr>
              <a:t> TECHNOLOGY STACK: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      =&gt;Front end- react.js(web),react.native(app)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      =&gt;Backend-node.js,express.js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      =&gt;Database-MongoDB.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      =&gt;Authentication-Firebase auth. </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      =&gt;Deployment-vercel.</a:t>
            </a:r>
            <a:br>
              <a:rPr lang="en-GB">
                <a:latin typeface="Times New Roman"/>
                <a:ea typeface="Times New Roman"/>
                <a:cs typeface="Times New Roman"/>
                <a:sym typeface="Times New Roman"/>
              </a:rPr>
            </a:br>
            <a:r>
              <a:rPr lang="en-GB">
                <a:latin typeface="Times New Roman"/>
                <a:ea typeface="Times New Roman"/>
                <a:cs typeface="Times New Roman"/>
                <a:sym typeface="Times New Roman"/>
              </a:rPr>
              <a:t>The frontend is built using React.js (for web) and React Native (for mobile), while the backend uses Node.js with Express.js for handling API requests. MongoDB/Firebase is used as the database to store alumni profiles, job postings, and events securely. The platform integrates authentication (Firebase Auth/JWT) and cloud deployment (Vercel/Render) to ensure scalability, security, and seamless access.</a:t>
            </a:r>
            <a:endParaRPr>
              <a:latin typeface="Times New Roman"/>
              <a:ea typeface="Times New Roman"/>
              <a:cs typeface="Times New Roman"/>
              <a:sym typeface="Times New Roman"/>
            </a:endParaRPr>
          </a:p>
        </p:txBody>
      </p:sp>
      <p:sp>
        <p:nvSpPr>
          <p:cNvPr id="127" name="Google Shape;127;p21"/>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128" name="Google Shape;128;p21"/>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129" name="Google Shape;129;p21"/>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8</a:t>
            </a:fld>
            <a:endParaRPr>
              <a:solidFill>
                <a:schemeClr val="dk2"/>
              </a:solidFill>
            </a:endParaRPr>
          </a:p>
        </p:txBody>
      </p:sp>
      <p:pic>
        <p:nvPicPr>
          <p:cNvPr id="130" name="Google Shape;130;p21"/>
          <p:cNvPicPr preferRelativeResize="0"/>
          <p:nvPr/>
        </p:nvPicPr>
        <p:blipFill rotWithShape="1">
          <a:blip r:embed="rId3">
            <a:alphaModFix/>
          </a:blip>
          <a:srcRect/>
          <a:stretch/>
        </p:blipFill>
        <p:spPr>
          <a:xfrm>
            <a:off x="8286750" y="0"/>
            <a:ext cx="857250" cy="9029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100825" y="134722"/>
            <a:ext cx="7886700" cy="633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lgerian"/>
              <a:buNone/>
            </a:pPr>
            <a:r>
              <a:rPr lang="en-GB">
                <a:latin typeface="Times New Roman"/>
                <a:ea typeface="Times New Roman"/>
                <a:cs typeface="Times New Roman"/>
                <a:sym typeface="Times New Roman"/>
              </a:rPr>
              <a:t>ARCHITECTURAL DIAGRAM</a:t>
            </a:r>
            <a:endParaRPr/>
          </a:p>
        </p:txBody>
      </p:sp>
      <p:sp>
        <p:nvSpPr>
          <p:cNvPr id="136" name="Google Shape;136;p22"/>
          <p:cNvSpPr txBox="1">
            <a:spLocks noGrp="1"/>
          </p:cNvSpPr>
          <p:nvPr>
            <p:ph type="body" idx="1"/>
          </p:nvPr>
        </p:nvSpPr>
        <p:spPr>
          <a:xfrm>
            <a:off x="227721" y="724988"/>
            <a:ext cx="7886700" cy="3927900"/>
          </a:xfrm>
          <a:prstGeom prst="rect">
            <a:avLst/>
          </a:prstGeom>
          <a:noFill/>
          <a:ln>
            <a:noFill/>
          </a:ln>
        </p:spPr>
        <p:txBody>
          <a:bodyPr spcFirstLastPara="1" wrap="square" lIns="68575" tIns="34275" rIns="68575" bIns="34275" anchor="t" anchorCtr="0">
            <a:normAutofit/>
          </a:bodyPr>
          <a:lstStyle/>
          <a:p>
            <a:pPr marL="406400" lvl="0" indent="-215900" algn="just" rtl="0">
              <a:lnSpc>
                <a:spcPct val="90000"/>
              </a:lnSpc>
              <a:spcBef>
                <a:spcPts val="0"/>
              </a:spcBef>
              <a:spcAft>
                <a:spcPts val="0"/>
              </a:spcAft>
              <a:buClr>
                <a:schemeClr val="dk1"/>
              </a:buClr>
              <a:buSzPts val="2100"/>
              <a:buFont typeface="Noto Sans Symbols"/>
              <a:buNone/>
            </a:pPr>
            <a:endParaRPr>
              <a:latin typeface="Times New Roman"/>
              <a:ea typeface="Times New Roman"/>
              <a:cs typeface="Times New Roman"/>
              <a:sym typeface="Times New Roman"/>
            </a:endParaRPr>
          </a:p>
          <a:p>
            <a:pPr marL="0" lvl="0" indent="0" algn="just" rtl="0">
              <a:lnSpc>
                <a:spcPct val="90000"/>
              </a:lnSpc>
              <a:spcBef>
                <a:spcPts val="800"/>
              </a:spcBef>
              <a:spcAft>
                <a:spcPts val="1200"/>
              </a:spcAft>
              <a:buNone/>
            </a:pPr>
            <a:endParaRPr/>
          </a:p>
        </p:txBody>
      </p:sp>
      <p:sp>
        <p:nvSpPr>
          <p:cNvPr id="137" name="Google Shape;137;p22"/>
          <p:cNvSpPr txBox="1">
            <a:spLocks noGrp="1"/>
          </p:cNvSpPr>
          <p:nvPr>
            <p:ph type="dt" idx="10"/>
          </p:nvPr>
        </p:nvSpPr>
        <p:spPr>
          <a:xfrm>
            <a:off x="227721" y="4789317"/>
            <a:ext cx="996168"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GB" sz="1200"/>
              <a:t>11-02-2025</a:t>
            </a:r>
            <a:endParaRPr sz="1200"/>
          </a:p>
        </p:txBody>
      </p:sp>
      <p:sp>
        <p:nvSpPr>
          <p:cNvPr id="138" name="Google Shape;138;p22"/>
          <p:cNvSpPr txBox="1">
            <a:spLocks noGrp="1"/>
          </p:cNvSpPr>
          <p:nvPr>
            <p:ph type="ftr" idx="11"/>
          </p:nvPr>
        </p:nvSpPr>
        <p:spPr>
          <a:xfrm>
            <a:off x="2034540" y="4789316"/>
            <a:ext cx="507492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1200"/>
              <a:t>PROJECT PHASE -I  ZEROTH REVIEW                                                                                       Department of CSE, KGiSL Institute of Technology, Coimbatore </a:t>
            </a:r>
            <a:endParaRPr/>
          </a:p>
        </p:txBody>
      </p:sp>
      <p:sp>
        <p:nvSpPr>
          <p:cNvPr id="139" name="Google Shape;139;p22"/>
          <p:cNvSpPr txBox="1">
            <a:spLocks noGrp="1"/>
          </p:cNvSpPr>
          <p:nvPr>
            <p:ph type="sldNum" idx="12"/>
          </p:nvPr>
        </p:nvSpPr>
        <p:spPr>
          <a:xfrm>
            <a:off x="8598876" y="4785727"/>
            <a:ext cx="417635"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solidFill>
                  <a:schemeClr val="dk2"/>
                </a:solidFill>
              </a:rPr>
              <a:t>9</a:t>
            </a:fld>
            <a:endParaRPr>
              <a:solidFill>
                <a:schemeClr val="dk2"/>
              </a:solidFill>
            </a:endParaRPr>
          </a:p>
        </p:txBody>
      </p:sp>
      <p:pic>
        <p:nvPicPr>
          <p:cNvPr id="140" name="Google Shape;140;p22"/>
          <p:cNvPicPr preferRelativeResize="0"/>
          <p:nvPr/>
        </p:nvPicPr>
        <p:blipFill rotWithShape="1">
          <a:blip r:embed="rId3">
            <a:alphaModFix/>
          </a:blip>
          <a:srcRect/>
          <a:stretch/>
        </p:blipFill>
        <p:spPr>
          <a:xfrm>
            <a:off x="8286750" y="0"/>
            <a:ext cx="857250" cy="902970"/>
          </a:xfrm>
          <a:prstGeom prst="rect">
            <a:avLst/>
          </a:prstGeom>
          <a:noFill/>
          <a:ln>
            <a:noFill/>
          </a:ln>
        </p:spPr>
      </p:pic>
      <p:pic>
        <p:nvPicPr>
          <p:cNvPr id="141" name="Google Shape;141;p22"/>
          <p:cNvPicPr preferRelativeResize="0"/>
          <p:nvPr/>
        </p:nvPicPr>
        <p:blipFill>
          <a:blip r:embed="rId4">
            <a:alphaModFix/>
          </a:blip>
          <a:stretch>
            <a:fillRect/>
          </a:stretch>
        </p:blipFill>
        <p:spPr>
          <a:xfrm>
            <a:off x="456200" y="652313"/>
            <a:ext cx="7658224" cy="4491175"/>
          </a:xfrm>
          <a:prstGeom prst="rect">
            <a:avLst/>
          </a:prstGeom>
          <a:noFill/>
          <a:ln>
            <a:noFill/>
          </a:ln>
        </p:spPr>
      </p:pic>
      <p:cxnSp>
        <p:nvCxnSpPr>
          <p:cNvPr id="142" name="Google Shape;142;p22"/>
          <p:cNvCxnSpPr/>
          <p:nvPr/>
        </p:nvCxnSpPr>
        <p:spPr>
          <a:xfrm>
            <a:off x="7984375" y="3616700"/>
            <a:ext cx="0" cy="1854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22"/>
          <p:cNvCxnSpPr/>
          <p:nvPr/>
        </p:nvCxnSpPr>
        <p:spPr>
          <a:xfrm flipH="1">
            <a:off x="7981225" y="3921200"/>
            <a:ext cx="6300" cy="19830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22"/>
          <p:cNvCxnSpPr/>
          <p:nvPr/>
        </p:nvCxnSpPr>
        <p:spPr>
          <a:xfrm>
            <a:off x="7984375" y="4238600"/>
            <a:ext cx="0" cy="179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889</Words>
  <Application>Microsoft Office PowerPoint</Application>
  <PresentationFormat>On-screen Show (16:9)</PresentationFormat>
  <Paragraphs>88</Paragraphs>
  <Slides>19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Algerian</vt:lpstr>
      <vt:lpstr>Arial</vt:lpstr>
      <vt:lpstr>Noto Sans Symbols</vt:lpstr>
      <vt:lpstr>Times New Roman</vt:lpstr>
      <vt:lpstr>Simple Light</vt:lpstr>
      <vt:lpstr>PowerPoint Presentation</vt:lpstr>
      <vt:lpstr>agenda </vt:lpstr>
      <vt:lpstr> PROJECT CONCEPT AND TOPIC SELECTION </vt:lpstr>
      <vt:lpstr> LITERATURE REVIEW AND BACKGROUND RESEARCH </vt:lpstr>
      <vt:lpstr>PowerPoint Presentation</vt:lpstr>
      <vt:lpstr> RELEVANCE AND IMPACT OF PROJECT OUTCOMES  </vt:lpstr>
      <vt:lpstr>TIMELINE</vt:lpstr>
      <vt:lpstr>METHODOLOGY AND APPROACH  </vt:lpstr>
      <vt:lpstr>ARCHITECTURAL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KAVI ARASAN</cp:lastModifiedBy>
  <cp:revision>1</cp:revision>
  <dcterms:modified xsi:type="dcterms:W3CDTF">2025-04-16T04:29:08Z</dcterms:modified>
</cp:coreProperties>
</file>